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60" r:id="rId2"/>
    <p:sldId id="261" r:id="rId3"/>
    <p:sldId id="263" r:id="rId4"/>
    <p:sldId id="264" r:id="rId5"/>
    <p:sldId id="265" r:id="rId6"/>
    <p:sldId id="269" r:id="rId7"/>
    <p:sldId id="266" r:id="rId8"/>
    <p:sldId id="267" r:id="rId9"/>
    <p:sldId id="316" r:id="rId10"/>
    <p:sldId id="281" r:id="rId11"/>
    <p:sldId id="268" r:id="rId12"/>
    <p:sldId id="288" r:id="rId13"/>
    <p:sldId id="289" r:id="rId14"/>
    <p:sldId id="270" r:id="rId15"/>
    <p:sldId id="276" r:id="rId16"/>
    <p:sldId id="277" r:id="rId17"/>
    <p:sldId id="271" r:id="rId18"/>
    <p:sldId id="294" r:id="rId19"/>
    <p:sldId id="295" r:id="rId20"/>
    <p:sldId id="297" r:id="rId21"/>
    <p:sldId id="318" r:id="rId22"/>
    <p:sldId id="301" r:id="rId23"/>
    <p:sldId id="325" r:id="rId24"/>
    <p:sldId id="307" r:id="rId25"/>
    <p:sldId id="309" r:id="rId26"/>
    <p:sldId id="311" r:id="rId27"/>
    <p:sldId id="313" r:id="rId28"/>
    <p:sldId id="278" r:id="rId29"/>
    <p:sldId id="279" r:id="rId30"/>
    <p:sldId id="272" r:id="rId31"/>
    <p:sldId id="319" r:id="rId32"/>
    <p:sldId id="320" r:id="rId33"/>
    <p:sldId id="322" r:id="rId34"/>
    <p:sldId id="323" r:id="rId35"/>
    <p:sldId id="321" r:id="rId36"/>
    <p:sldId id="315" r:id="rId37"/>
  </p:sldIdLst>
  <p:sldSz cx="9144000" cy="6858000" type="screen4x3"/>
  <p:notesSz cx="7010400" cy="9296400"/>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0" autoAdjust="0"/>
    <p:restoredTop sz="89708" autoAdjust="0"/>
  </p:normalViewPr>
  <p:slideViewPr>
    <p:cSldViewPr>
      <p:cViewPr varScale="1">
        <p:scale>
          <a:sx n="101" d="100"/>
          <a:sy n="101" d="100"/>
        </p:scale>
        <p:origin x="5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8B44BF5-6CBD-4225-8CCA-739B1D2F6074}" type="datetimeFigureOut">
              <a:rPr lang="en-US" smtClean="0"/>
              <a:t>3/8/2016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472714B-DA4F-47A9-B2B3-0548FC5354C7}" type="slidenum">
              <a:rPr lang="en-US" smtClean="0"/>
              <a:t>‹#›</a:t>
            </a:fld>
            <a:endParaRPr lang="en-US"/>
          </a:p>
        </p:txBody>
      </p:sp>
    </p:spTree>
    <p:extLst>
      <p:ext uri="{BB962C8B-B14F-4D97-AF65-F5344CB8AC3E}">
        <p14:creationId xmlns:p14="http://schemas.microsoft.com/office/powerpoint/2010/main" val="1894890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72714B-DA4F-47A9-B2B3-0548FC5354C7}" type="slidenum">
              <a:rPr lang="en-US" smtClean="0"/>
              <a:t>2</a:t>
            </a:fld>
            <a:endParaRPr lang="en-US"/>
          </a:p>
        </p:txBody>
      </p:sp>
    </p:spTree>
    <p:extLst>
      <p:ext uri="{BB962C8B-B14F-4D97-AF65-F5344CB8AC3E}">
        <p14:creationId xmlns:p14="http://schemas.microsoft.com/office/powerpoint/2010/main" val="1102738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72714B-DA4F-47A9-B2B3-0548FC5354C7}" type="slidenum">
              <a:rPr lang="en-US" smtClean="0"/>
              <a:t>13</a:t>
            </a:fld>
            <a:endParaRPr lang="en-US"/>
          </a:p>
        </p:txBody>
      </p:sp>
    </p:spTree>
    <p:extLst>
      <p:ext uri="{BB962C8B-B14F-4D97-AF65-F5344CB8AC3E}">
        <p14:creationId xmlns:p14="http://schemas.microsoft.com/office/powerpoint/2010/main" val="876175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72714B-DA4F-47A9-B2B3-0548FC5354C7}" type="slidenum">
              <a:rPr lang="en-US" smtClean="0"/>
              <a:t>16</a:t>
            </a:fld>
            <a:endParaRPr lang="en-US"/>
          </a:p>
        </p:txBody>
      </p:sp>
    </p:spTree>
    <p:extLst>
      <p:ext uri="{BB962C8B-B14F-4D97-AF65-F5344CB8AC3E}">
        <p14:creationId xmlns:p14="http://schemas.microsoft.com/office/powerpoint/2010/main" val="3548926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72714B-DA4F-47A9-B2B3-0548FC5354C7}" type="slidenum">
              <a:rPr lang="en-US" smtClean="0"/>
              <a:t>23</a:t>
            </a:fld>
            <a:endParaRPr lang="en-US"/>
          </a:p>
        </p:txBody>
      </p:sp>
    </p:spTree>
    <p:extLst>
      <p:ext uri="{BB962C8B-B14F-4D97-AF65-F5344CB8AC3E}">
        <p14:creationId xmlns:p14="http://schemas.microsoft.com/office/powerpoint/2010/main" val="2131566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207BDE-7A67-456C-811F-1653CF284152}" type="datetimeFigureOut">
              <a:rPr lang="en-US" smtClean="0"/>
              <a:t>3/8/2016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5DFA9-5B59-408E-BECD-9328AC02D98F}" type="slidenum">
              <a:rPr lang="en-US" smtClean="0"/>
              <a:t>‹#›</a:t>
            </a:fld>
            <a:endParaRPr lang="en-US"/>
          </a:p>
        </p:txBody>
      </p:sp>
    </p:spTree>
    <p:extLst>
      <p:ext uri="{BB962C8B-B14F-4D97-AF65-F5344CB8AC3E}">
        <p14:creationId xmlns:p14="http://schemas.microsoft.com/office/powerpoint/2010/main" val="42403779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207BDE-7A67-456C-811F-1653CF284152}" type="datetimeFigureOut">
              <a:rPr lang="en-US" smtClean="0"/>
              <a:t>3/8/2016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5DFA9-5B59-408E-BECD-9328AC02D98F}" type="slidenum">
              <a:rPr lang="en-US" smtClean="0"/>
              <a:t>‹#›</a:t>
            </a:fld>
            <a:endParaRPr lang="en-US"/>
          </a:p>
        </p:txBody>
      </p:sp>
    </p:spTree>
    <p:extLst>
      <p:ext uri="{BB962C8B-B14F-4D97-AF65-F5344CB8AC3E}">
        <p14:creationId xmlns:p14="http://schemas.microsoft.com/office/powerpoint/2010/main" val="4089162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207BDE-7A67-456C-811F-1653CF284152}" type="datetimeFigureOut">
              <a:rPr lang="en-US" smtClean="0"/>
              <a:t>3/8/2016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5DFA9-5B59-408E-BECD-9328AC02D98F}" type="slidenum">
              <a:rPr lang="en-US" smtClean="0"/>
              <a:t>‹#›</a:t>
            </a:fld>
            <a:endParaRPr lang="en-US"/>
          </a:p>
        </p:txBody>
      </p:sp>
    </p:spTree>
    <p:extLst>
      <p:ext uri="{BB962C8B-B14F-4D97-AF65-F5344CB8AC3E}">
        <p14:creationId xmlns:p14="http://schemas.microsoft.com/office/powerpoint/2010/main" val="1046890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207BDE-7A67-456C-811F-1653CF284152}" type="datetimeFigureOut">
              <a:rPr lang="en-US" smtClean="0"/>
              <a:t>3/8/2016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5DFA9-5B59-408E-BECD-9328AC02D98F}" type="slidenum">
              <a:rPr lang="en-US" smtClean="0"/>
              <a:t>‹#›</a:t>
            </a:fld>
            <a:endParaRPr lang="en-US"/>
          </a:p>
        </p:txBody>
      </p:sp>
    </p:spTree>
    <p:extLst>
      <p:ext uri="{BB962C8B-B14F-4D97-AF65-F5344CB8AC3E}">
        <p14:creationId xmlns:p14="http://schemas.microsoft.com/office/powerpoint/2010/main" val="38819114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207BDE-7A67-456C-811F-1653CF284152}" type="datetimeFigureOut">
              <a:rPr lang="en-US" smtClean="0"/>
              <a:t>3/8/2016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5DFA9-5B59-408E-BECD-9328AC02D98F}" type="slidenum">
              <a:rPr lang="en-US" smtClean="0"/>
              <a:t>‹#›</a:t>
            </a:fld>
            <a:endParaRPr lang="en-US"/>
          </a:p>
        </p:txBody>
      </p:sp>
    </p:spTree>
    <p:extLst>
      <p:ext uri="{BB962C8B-B14F-4D97-AF65-F5344CB8AC3E}">
        <p14:creationId xmlns:p14="http://schemas.microsoft.com/office/powerpoint/2010/main" val="4292397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207BDE-7A67-456C-811F-1653CF284152}" type="datetimeFigureOut">
              <a:rPr lang="en-US" smtClean="0"/>
              <a:t>3/8/2016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5DFA9-5B59-408E-BECD-9328AC02D98F}" type="slidenum">
              <a:rPr lang="en-US" smtClean="0"/>
              <a:t>‹#›</a:t>
            </a:fld>
            <a:endParaRPr lang="en-US"/>
          </a:p>
        </p:txBody>
      </p:sp>
    </p:spTree>
    <p:extLst>
      <p:ext uri="{BB962C8B-B14F-4D97-AF65-F5344CB8AC3E}">
        <p14:creationId xmlns:p14="http://schemas.microsoft.com/office/powerpoint/2010/main" val="1272731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207BDE-7A67-456C-811F-1653CF284152}" type="datetimeFigureOut">
              <a:rPr lang="en-US" smtClean="0"/>
              <a:t>3/8/2016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B5DFA9-5B59-408E-BECD-9328AC02D98F}" type="slidenum">
              <a:rPr lang="en-US" smtClean="0"/>
              <a:t>‹#›</a:t>
            </a:fld>
            <a:endParaRPr lang="en-US"/>
          </a:p>
        </p:txBody>
      </p:sp>
    </p:spTree>
    <p:extLst>
      <p:ext uri="{BB962C8B-B14F-4D97-AF65-F5344CB8AC3E}">
        <p14:creationId xmlns:p14="http://schemas.microsoft.com/office/powerpoint/2010/main" val="2428893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207BDE-7A67-456C-811F-1653CF284152}" type="datetimeFigureOut">
              <a:rPr lang="en-US" smtClean="0"/>
              <a:t>3/8/2016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B5DFA9-5B59-408E-BECD-9328AC02D98F}" type="slidenum">
              <a:rPr lang="en-US" smtClean="0"/>
              <a:t>‹#›</a:t>
            </a:fld>
            <a:endParaRPr lang="en-US"/>
          </a:p>
        </p:txBody>
      </p:sp>
    </p:spTree>
    <p:extLst>
      <p:ext uri="{BB962C8B-B14F-4D97-AF65-F5344CB8AC3E}">
        <p14:creationId xmlns:p14="http://schemas.microsoft.com/office/powerpoint/2010/main" val="299466639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207BDE-7A67-456C-811F-1653CF284152}" type="datetimeFigureOut">
              <a:rPr lang="en-US" smtClean="0"/>
              <a:t>3/8/2016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B5DFA9-5B59-408E-BECD-9328AC02D98F}" type="slidenum">
              <a:rPr lang="en-US" smtClean="0"/>
              <a:t>‹#›</a:t>
            </a:fld>
            <a:endParaRPr lang="en-US"/>
          </a:p>
        </p:txBody>
      </p:sp>
    </p:spTree>
    <p:extLst>
      <p:ext uri="{BB962C8B-B14F-4D97-AF65-F5344CB8AC3E}">
        <p14:creationId xmlns:p14="http://schemas.microsoft.com/office/powerpoint/2010/main" val="76577509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207BDE-7A67-456C-811F-1653CF284152}" type="datetimeFigureOut">
              <a:rPr lang="en-US" smtClean="0"/>
              <a:t>3/8/2016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5DFA9-5B59-408E-BECD-9328AC02D98F}" type="slidenum">
              <a:rPr lang="en-US" smtClean="0"/>
              <a:t>‹#›</a:t>
            </a:fld>
            <a:endParaRPr lang="en-US"/>
          </a:p>
        </p:txBody>
      </p:sp>
    </p:spTree>
    <p:extLst>
      <p:ext uri="{BB962C8B-B14F-4D97-AF65-F5344CB8AC3E}">
        <p14:creationId xmlns:p14="http://schemas.microsoft.com/office/powerpoint/2010/main" val="1412934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207BDE-7A67-456C-811F-1653CF284152}" type="datetimeFigureOut">
              <a:rPr lang="en-US" smtClean="0"/>
              <a:t>3/8/2016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5DFA9-5B59-408E-BECD-9328AC02D98F}" type="slidenum">
              <a:rPr lang="en-US" smtClean="0"/>
              <a:t>‹#›</a:t>
            </a:fld>
            <a:endParaRPr lang="en-US"/>
          </a:p>
        </p:txBody>
      </p:sp>
    </p:spTree>
    <p:extLst>
      <p:ext uri="{BB962C8B-B14F-4D97-AF65-F5344CB8AC3E}">
        <p14:creationId xmlns:p14="http://schemas.microsoft.com/office/powerpoint/2010/main" val="976960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07BDE-7A67-456C-811F-1653CF284152}" type="datetimeFigureOut">
              <a:rPr lang="en-US" smtClean="0"/>
              <a:t>3/8/2016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5DFA9-5B59-408E-BECD-9328AC02D98F}" type="slidenum">
              <a:rPr lang="en-US" smtClean="0"/>
              <a:t>‹#›</a:t>
            </a:fld>
            <a:endParaRPr lang="en-US"/>
          </a:p>
        </p:txBody>
      </p:sp>
    </p:spTree>
    <p:extLst>
      <p:ext uri="{BB962C8B-B14F-4D97-AF65-F5344CB8AC3E}">
        <p14:creationId xmlns:p14="http://schemas.microsoft.com/office/powerpoint/2010/main" val="2249377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hpc.fau.edu/" TargetMode="External"/><Relationship Id="rId2" Type="http://schemas.openxmlformats.org/officeDocument/2006/relationships/hyperlink" Target="http://arxiv.org/abs/1409.2292"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normAutofit fontScale="90000"/>
          </a:bodyPr>
          <a:lstStyle/>
          <a:p>
            <a:pPr eaLnBrk="1" hangingPunct="1"/>
            <a:r>
              <a:rPr lang="en-US" sz="4000" dirty="0" smtClean="0"/>
              <a:t>Some Recent Results on the Covering Numbers of  Symmetric Groups, and Sporadic Groups</a:t>
            </a:r>
            <a:endParaRPr lang="bg-BG" sz="4000" dirty="0" smtClean="0"/>
          </a:p>
        </p:txBody>
      </p:sp>
      <p:sp>
        <p:nvSpPr>
          <p:cNvPr id="5123" name="Rectangle 3"/>
          <p:cNvSpPr>
            <a:spLocks noGrp="1" noChangeArrowheads="1"/>
          </p:cNvSpPr>
          <p:nvPr>
            <p:ph type="subTitle" idx="1"/>
          </p:nvPr>
        </p:nvSpPr>
        <p:spPr>
          <a:xfrm>
            <a:off x="1447800" y="3810000"/>
            <a:ext cx="6400800" cy="1752600"/>
          </a:xfrm>
        </p:spPr>
        <p:txBody>
          <a:bodyPr>
            <a:normAutofit fontScale="85000" lnSpcReduction="20000"/>
          </a:bodyPr>
          <a:lstStyle/>
          <a:p>
            <a:pPr eaLnBrk="1" hangingPunct="1"/>
            <a:r>
              <a:rPr lang="en-US" dirty="0" err="1" smtClean="0"/>
              <a:t>Luise</a:t>
            </a:r>
            <a:r>
              <a:rPr lang="en-US" dirty="0" smtClean="0"/>
              <a:t>-Charlotte </a:t>
            </a:r>
            <a:r>
              <a:rPr lang="en-US" dirty="0" err="1" smtClean="0"/>
              <a:t>Kappe</a:t>
            </a:r>
            <a:endParaRPr lang="en-US" dirty="0" smtClean="0"/>
          </a:p>
          <a:p>
            <a:pPr eaLnBrk="1" hangingPunct="1"/>
            <a:r>
              <a:rPr lang="en-US" dirty="0" smtClean="0"/>
              <a:t>Daniela </a:t>
            </a:r>
            <a:r>
              <a:rPr lang="en-US" dirty="0" err="1" smtClean="0"/>
              <a:t>Nikolova</a:t>
            </a:r>
            <a:r>
              <a:rPr lang="en-US" dirty="0" smtClean="0"/>
              <a:t>-Popova</a:t>
            </a:r>
          </a:p>
          <a:p>
            <a:pPr eaLnBrk="1" hangingPunct="1"/>
            <a:r>
              <a:rPr lang="en-US" dirty="0" smtClean="0"/>
              <a:t>Eric Swartz</a:t>
            </a:r>
          </a:p>
          <a:p>
            <a:pPr eaLnBrk="1" hangingPunct="1"/>
            <a:r>
              <a:rPr lang="en-US" dirty="0" smtClean="0"/>
              <a:t>Ischia 2016</a:t>
            </a:r>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3574377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endParaRPr lang="en-US" dirty="0"/>
          </a:p>
          <a:p>
            <a:r>
              <a:rPr lang="en-US" dirty="0"/>
              <a:t>It is sufficient to consider the number of maximal subgroups of </a:t>
            </a:r>
            <a:r>
              <a:rPr lang="en-US" i="1" dirty="0"/>
              <a:t>G </a:t>
            </a:r>
            <a:r>
              <a:rPr lang="en-US" dirty="0"/>
              <a:t>needed to cover all maximal cyclic subgroups of </a:t>
            </a:r>
            <a:r>
              <a:rPr lang="en-US" i="1" dirty="0"/>
              <a:t>G</a:t>
            </a:r>
            <a:r>
              <a:rPr lang="en-US" dirty="0" smtClean="0"/>
              <a:t>.</a:t>
            </a:r>
          </a:p>
          <a:p>
            <a:endParaRPr lang="en-US" dirty="0"/>
          </a:p>
          <a:p>
            <a:r>
              <a:rPr lang="en-US" dirty="0"/>
              <a:t>We </a:t>
            </a:r>
            <a:r>
              <a:rPr lang="en-US" dirty="0" smtClean="0"/>
              <a:t>used </a:t>
            </a:r>
            <a:r>
              <a:rPr lang="en-US" i="1" dirty="0"/>
              <a:t>GAP</a:t>
            </a:r>
            <a:r>
              <a:rPr lang="en-US" dirty="0"/>
              <a:t> for the distribution of the elements in the maximal </a:t>
            </a:r>
            <a:r>
              <a:rPr lang="en-US" dirty="0" smtClean="0"/>
              <a:t>subgroups</a:t>
            </a:r>
          </a:p>
          <a:p>
            <a:endParaRPr lang="en-US" dirty="0"/>
          </a:p>
          <a:p>
            <a:r>
              <a:rPr lang="en-US" dirty="0"/>
              <a:t>We </a:t>
            </a:r>
            <a:r>
              <a:rPr lang="en-US" dirty="0" smtClean="0"/>
              <a:t>first estimated </a:t>
            </a:r>
            <a:r>
              <a:rPr lang="en-US" dirty="0"/>
              <a:t>the limits by a </a:t>
            </a:r>
            <a:r>
              <a:rPr lang="en-US" i="1" dirty="0"/>
              <a:t>Greedy Algorithm.</a:t>
            </a:r>
            <a:endParaRPr lang="bg-BG" i="1" dirty="0"/>
          </a:p>
          <a:p>
            <a:endParaRPr lang="en-US" dirty="0"/>
          </a:p>
        </p:txBody>
      </p:sp>
      <p:sp>
        <p:nvSpPr>
          <p:cNvPr id="4" name="Title 3"/>
          <p:cNvSpPr>
            <a:spLocks noGrp="1"/>
          </p:cNvSpPr>
          <p:nvPr>
            <p:ph type="title"/>
          </p:nvPr>
        </p:nvSpPr>
        <p:spPr>
          <a:xfrm>
            <a:off x="457200" y="274638"/>
            <a:ext cx="8229600" cy="1096962"/>
          </a:xfrm>
        </p:spPr>
        <p:txBody>
          <a:bodyPr/>
          <a:lstStyle/>
          <a:p>
            <a:r>
              <a:rPr lang="en-US" dirty="0" smtClean="0"/>
              <a:t>Starting point</a:t>
            </a:r>
            <a:endParaRPr lang="en-US" dirty="0"/>
          </a:p>
        </p:txBody>
      </p:sp>
    </p:spTree>
    <p:extLst>
      <p:ext uri="{BB962C8B-B14F-4D97-AF65-F5344CB8AC3E}">
        <p14:creationId xmlns:p14="http://schemas.microsoft.com/office/powerpoint/2010/main" val="1548380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r>
              <a:rPr lang="en-US" b="1" dirty="0"/>
              <a:t>Easy case</a:t>
            </a:r>
            <a:r>
              <a:rPr lang="en-US" dirty="0"/>
              <a:t>: When the elements are partitioned into the subgroups of a conjugacy </a:t>
            </a:r>
            <a:r>
              <a:rPr lang="en-US" dirty="0" smtClean="0"/>
              <a:t>class.</a:t>
            </a:r>
            <a:endParaRPr lang="en-US" dirty="0"/>
          </a:p>
          <a:p>
            <a:r>
              <a:rPr lang="en-US" b="1" dirty="0"/>
              <a:t>Harder case</a:t>
            </a:r>
            <a:r>
              <a:rPr lang="en-US" dirty="0"/>
              <a:t>: When the elements of a certain cyclic structure are not partitioned. </a:t>
            </a:r>
          </a:p>
          <a:p>
            <a:r>
              <a:rPr lang="en-US" b="1" dirty="0" smtClean="0"/>
              <a:t>Further Approaches:</a:t>
            </a:r>
            <a:r>
              <a:rPr lang="en-US" dirty="0" smtClean="0"/>
              <a:t> </a:t>
            </a:r>
          </a:p>
          <a:p>
            <a:pPr>
              <a:buFont typeface="Wingdings" pitchFamily="2" charset="2"/>
              <a:buChar char="Ø"/>
            </a:pPr>
            <a:r>
              <a:rPr lang="en-US" dirty="0" smtClean="0"/>
              <a:t>Incidence matrices and Combinatorics</a:t>
            </a:r>
          </a:p>
          <a:p>
            <a:pPr>
              <a:buFont typeface="Wingdings" pitchFamily="2" charset="2"/>
              <a:buChar char="Ø"/>
            </a:pPr>
            <a:r>
              <a:rPr lang="en-US" dirty="0" smtClean="0"/>
              <a:t>Linear programming</a:t>
            </a:r>
            <a:endParaRPr lang="bg-BG" dirty="0"/>
          </a:p>
          <a:p>
            <a:endParaRPr lang="en-US" dirty="0"/>
          </a:p>
        </p:txBody>
      </p:sp>
    </p:spTree>
    <p:extLst>
      <p:ext uri="{BB962C8B-B14F-4D97-AF65-F5344CB8AC3E}">
        <p14:creationId xmlns:p14="http://schemas.microsoft.com/office/powerpoint/2010/main" val="513040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654169498"/>
              </p:ext>
            </p:extLst>
          </p:nvPr>
        </p:nvGraphicFramePr>
        <p:xfrm>
          <a:off x="609600" y="1371600"/>
          <a:ext cx="8019282" cy="3344766"/>
        </p:xfrm>
        <a:graphic>
          <a:graphicData uri="http://schemas.openxmlformats.org/drawingml/2006/table">
            <a:tbl>
              <a:tblPr firstRow="1" firstCol="1" lastRow="1" lastCol="1" bandRow="1" bandCol="1">
                <a:tableStyleId>{5C22544A-7EE6-4342-B048-85BDC9FD1C3A}</a:tableStyleId>
              </a:tblPr>
              <a:tblGrid>
                <a:gridCol w="2561760"/>
                <a:gridCol w="2924640"/>
                <a:gridCol w="2532882"/>
              </a:tblGrid>
              <a:tr h="38515">
                <a:tc>
                  <a:txBody>
                    <a:bodyPr/>
                    <a:lstStyle/>
                    <a:p>
                      <a:pPr marL="0" marR="0">
                        <a:spcBef>
                          <a:spcPts val="0"/>
                        </a:spcBef>
                        <a:spcAft>
                          <a:spcPts val="0"/>
                        </a:spcAft>
                      </a:pPr>
                      <a:r>
                        <a:rPr lang="en-US" sz="1200" dirty="0">
                          <a:solidFill>
                            <a:schemeClr val="tx1"/>
                          </a:solidFill>
                          <a:effectLst/>
                        </a:rPr>
                        <a:t>Maximal </a:t>
                      </a:r>
                      <a:r>
                        <a:rPr lang="en-US" sz="1200" dirty="0" smtClean="0">
                          <a:solidFill>
                            <a:schemeClr val="tx1"/>
                          </a:solidFill>
                          <a:effectLst/>
                        </a:rPr>
                        <a:t>subgroups </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Order of Class Representative</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Size</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95235">
                <a:tc>
                  <a:txBody>
                    <a:bodyPr/>
                    <a:lstStyle/>
                    <a:p>
                      <a:pPr marL="0" marR="0">
                        <a:spcBef>
                          <a:spcPts val="0"/>
                        </a:spcBef>
                        <a:spcAft>
                          <a:spcPts val="0"/>
                        </a:spcAft>
                      </a:pPr>
                      <a:r>
                        <a:rPr lang="en-US" sz="1200">
                          <a:solidFill>
                            <a:schemeClr val="tx1"/>
                          </a:solidFill>
                          <a:effectLst/>
                        </a:rPr>
                        <a:t>MS1 = A_7</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2520</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1</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95235">
                <a:tc>
                  <a:txBody>
                    <a:bodyPr/>
                    <a:lstStyle/>
                    <a:p>
                      <a:pPr marL="0" marR="0">
                        <a:spcBef>
                          <a:spcPts val="0"/>
                        </a:spcBef>
                        <a:spcAft>
                          <a:spcPts val="0"/>
                        </a:spcAft>
                      </a:pPr>
                      <a:r>
                        <a:rPr lang="en-US" sz="1200">
                          <a:solidFill>
                            <a:schemeClr val="tx1"/>
                          </a:solidFill>
                          <a:effectLst/>
                        </a:rPr>
                        <a:t>MS2 = S_6</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720</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7</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90472">
                <a:tc>
                  <a:txBody>
                    <a:bodyPr/>
                    <a:lstStyle/>
                    <a:p>
                      <a:pPr marL="0" marR="0">
                        <a:spcBef>
                          <a:spcPts val="0"/>
                        </a:spcBef>
                        <a:spcAft>
                          <a:spcPts val="0"/>
                        </a:spcAft>
                      </a:pPr>
                      <a:r>
                        <a:rPr lang="en-US" sz="1200">
                          <a:solidFill>
                            <a:schemeClr val="tx1"/>
                          </a:solidFill>
                          <a:effectLst/>
                        </a:rPr>
                        <a:t>MS3 = S_3 x S_4</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144</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35</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90472">
                <a:tc>
                  <a:txBody>
                    <a:bodyPr/>
                    <a:lstStyle/>
                    <a:p>
                      <a:pPr marL="0" marR="0">
                        <a:spcBef>
                          <a:spcPts val="0"/>
                        </a:spcBef>
                        <a:spcAft>
                          <a:spcPts val="0"/>
                        </a:spcAft>
                      </a:pPr>
                      <a:r>
                        <a:rPr lang="en-US" sz="1200">
                          <a:solidFill>
                            <a:schemeClr val="tx1"/>
                          </a:solidFill>
                          <a:effectLst/>
                        </a:rPr>
                        <a:t>MS4 = C_2 x S_5</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240</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21</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90472">
                <a:tc>
                  <a:txBody>
                    <a:bodyPr/>
                    <a:lstStyle/>
                    <a:p>
                      <a:pPr marL="0" marR="0">
                        <a:spcBef>
                          <a:spcPts val="0"/>
                        </a:spcBef>
                        <a:spcAft>
                          <a:spcPts val="0"/>
                        </a:spcAft>
                      </a:pPr>
                      <a:r>
                        <a:rPr lang="en-US" sz="1200">
                          <a:solidFill>
                            <a:schemeClr val="tx1"/>
                          </a:solidFill>
                          <a:effectLst/>
                        </a:rPr>
                        <a:t>MS5 = (C_7:C_3):C_2</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42</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120</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Title 1"/>
          <p:cNvSpPr>
            <a:spLocks noGrp="1"/>
          </p:cNvSpPr>
          <p:nvPr>
            <p:ph type="title"/>
          </p:nvPr>
        </p:nvSpPr>
        <p:spPr/>
        <p:txBody>
          <a:bodyPr/>
          <a:lstStyle/>
          <a:p>
            <a:r>
              <a:rPr lang="en-US" dirty="0" smtClean="0"/>
              <a:t>S7</a:t>
            </a:r>
            <a:endParaRPr lang="en-US" dirty="0"/>
          </a:p>
        </p:txBody>
      </p:sp>
    </p:spTree>
    <p:extLst>
      <p:ext uri="{BB962C8B-B14F-4D97-AF65-F5344CB8AC3E}">
        <p14:creationId xmlns:p14="http://schemas.microsoft.com/office/powerpoint/2010/main" val="6895872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88058494"/>
              </p:ext>
            </p:extLst>
          </p:nvPr>
        </p:nvGraphicFramePr>
        <p:xfrm>
          <a:off x="838200" y="1126392"/>
          <a:ext cx="7375301" cy="5298038"/>
        </p:xfrm>
        <a:graphic>
          <a:graphicData uri="http://schemas.openxmlformats.org/drawingml/2006/table">
            <a:tbl>
              <a:tblPr firstRow="1" firstCol="1" lastRow="1" lastCol="1" bandRow="1" bandCol="1">
                <a:tableStyleId>{5C22544A-7EE6-4342-B048-85BDC9FD1C3A}</a:tableStyleId>
              </a:tblPr>
              <a:tblGrid>
                <a:gridCol w="563339"/>
                <a:gridCol w="1689759"/>
                <a:gridCol w="672632"/>
                <a:gridCol w="1364510"/>
                <a:gridCol w="844880"/>
                <a:gridCol w="746727"/>
                <a:gridCol w="746727"/>
                <a:gridCol w="746727"/>
              </a:tblGrid>
              <a:tr h="473808">
                <a:tc>
                  <a:txBody>
                    <a:bodyPr/>
                    <a:lstStyle/>
                    <a:p>
                      <a:pPr marL="0" marR="0">
                        <a:spcBef>
                          <a:spcPts val="0"/>
                        </a:spcBef>
                        <a:spcAft>
                          <a:spcPts val="0"/>
                        </a:spcAft>
                      </a:pPr>
                      <a:r>
                        <a:rPr lang="en-US" sz="2000" dirty="0">
                          <a:solidFill>
                            <a:schemeClr val="tx1"/>
                          </a:solidFill>
                          <a:effectLst/>
                        </a:rPr>
                        <a:t>Order</a:t>
                      </a:r>
                      <a:endParaRPr lang="en-US" sz="2000" dirty="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chemeClr val="tx1"/>
                          </a:solidFill>
                          <a:effectLst/>
                        </a:rPr>
                        <a:t>Cyclic Structure</a:t>
                      </a:r>
                      <a:endParaRPr lang="en-US" sz="2000" dirty="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Size</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chemeClr val="tx1"/>
                          </a:solidFill>
                          <a:effectLst/>
                        </a:rPr>
                        <a:t>MS1=A_7</a:t>
                      </a:r>
                      <a:endParaRPr lang="en-US" sz="2000" dirty="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MS2</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MS3</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MS4</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MS5</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0972">
                <a:tc>
                  <a:txBody>
                    <a:bodyPr/>
                    <a:lstStyle/>
                    <a:p>
                      <a:pPr marL="0" marR="0">
                        <a:spcBef>
                          <a:spcPts val="0"/>
                        </a:spcBef>
                        <a:spcAft>
                          <a:spcPts val="0"/>
                        </a:spcAft>
                      </a:pPr>
                      <a:r>
                        <a:rPr lang="en-US" sz="2000">
                          <a:solidFill>
                            <a:schemeClr val="tx1"/>
                          </a:solidFill>
                          <a:effectLst/>
                        </a:rPr>
                        <a:t>1</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0972">
                <a:tc>
                  <a:txBody>
                    <a:bodyPr/>
                    <a:lstStyle/>
                    <a:p>
                      <a:pPr marL="0" marR="0">
                        <a:spcBef>
                          <a:spcPts val="0"/>
                        </a:spcBef>
                        <a:spcAft>
                          <a:spcPts val="0"/>
                        </a:spcAft>
                      </a:pPr>
                      <a:r>
                        <a:rPr lang="en-US" sz="2000">
                          <a:solidFill>
                            <a:schemeClr val="tx1"/>
                          </a:solidFill>
                          <a:effectLst/>
                        </a:rPr>
                        <a:t>2</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(12)</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21</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15</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9</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11</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0972">
                <a:tc>
                  <a:txBody>
                    <a:bodyPr/>
                    <a:lstStyle/>
                    <a:p>
                      <a:pPr marL="0" marR="0">
                        <a:spcBef>
                          <a:spcPts val="0"/>
                        </a:spcBef>
                        <a:spcAft>
                          <a:spcPts val="0"/>
                        </a:spcAft>
                      </a:pPr>
                      <a:r>
                        <a:rPr lang="en-US" sz="2000">
                          <a:solidFill>
                            <a:schemeClr val="tx1"/>
                          </a:solidFill>
                          <a:effectLst/>
                        </a:rPr>
                        <a:t>2</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(12)(34)</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X</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0972">
                <a:tc>
                  <a:txBody>
                    <a:bodyPr/>
                    <a:lstStyle/>
                    <a:p>
                      <a:pPr marL="0" marR="0">
                        <a:spcBef>
                          <a:spcPts val="0"/>
                        </a:spcBef>
                        <a:spcAft>
                          <a:spcPts val="0"/>
                        </a:spcAft>
                      </a:pPr>
                      <a:r>
                        <a:rPr lang="en-US" sz="2000" dirty="0">
                          <a:solidFill>
                            <a:srgbClr val="00B0F0"/>
                          </a:solidFill>
                          <a:effectLst/>
                        </a:rPr>
                        <a:t>2</a:t>
                      </a:r>
                      <a:endParaRPr lang="en-US" sz="2000" dirty="0">
                        <a:solidFill>
                          <a:srgbClr val="00B0F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00B0F0"/>
                          </a:solidFill>
                          <a:effectLst/>
                        </a:rPr>
                        <a:t>(12)(34)(56)</a:t>
                      </a:r>
                      <a:endParaRPr lang="en-US" sz="2000" dirty="0">
                        <a:solidFill>
                          <a:srgbClr val="00B0F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rgbClr val="00B0F0"/>
                          </a:solidFill>
                          <a:effectLst/>
                        </a:rPr>
                        <a:t>105</a:t>
                      </a:r>
                      <a:endParaRPr lang="en-US" sz="2000">
                        <a:solidFill>
                          <a:srgbClr val="00B0F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00B0F0"/>
                          </a:solidFill>
                          <a:effectLst/>
                        </a:rPr>
                        <a:t>0</a:t>
                      </a:r>
                      <a:endParaRPr lang="en-US" sz="2000" dirty="0">
                        <a:solidFill>
                          <a:srgbClr val="00B0F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00B0F0"/>
                          </a:solidFill>
                          <a:effectLst/>
                        </a:rPr>
                        <a:t>15,P</a:t>
                      </a:r>
                      <a:endParaRPr lang="en-US" sz="2000" dirty="0">
                        <a:solidFill>
                          <a:srgbClr val="00B0F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00B0F0"/>
                          </a:solidFill>
                          <a:effectLst/>
                        </a:rPr>
                        <a:t>9</a:t>
                      </a:r>
                      <a:endParaRPr lang="en-US" sz="2000" dirty="0">
                        <a:solidFill>
                          <a:srgbClr val="00B0F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00B0F0"/>
                          </a:solidFill>
                          <a:effectLst/>
                        </a:rPr>
                        <a:t>15</a:t>
                      </a:r>
                      <a:endParaRPr lang="en-US" sz="2000" dirty="0">
                        <a:solidFill>
                          <a:srgbClr val="00B0F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00B0F0"/>
                          </a:solidFill>
                          <a:effectLst/>
                        </a:rPr>
                        <a:t>7</a:t>
                      </a:r>
                      <a:endParaRPr lang="en-US" sz="2000" dirty="0">
                        <a:solidFill>
                          <a:srgbClr val="00B0F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0972">
                <a:tc>
                  <a:txBody>
                    <a:bodyPr/>
                    <a:lstStyle/>
                    <a:p>
                      <a:pPr marL="0" marR="0">
                        <a:spcBef>
                          <a:spcPts val="0"/>
                        </a:spcBef>
                        <a:spcAft>
                          <a:spcPts val="0"/>
                        </a:spcAft>
                      </a:pPr>
                      <a:r>
                        <a:rPr lang="en-US" sz="2000">
                          <a:solidFill>
                            <a:schemeClr val="tx1"/>
                          </a:solidFill>
                          <a:effectLst/>
                        </a:rPr>
                        <a:t>3</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chemeClr val="tx1"/>
                          </a:solidFill>
                          <a:effectLst/>
                        </a:rPr>
                        <a:t>(123)</a:t>
                      </a:r>
                      <a:endParaRPr lang="en-US" sz="2000" dirty="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chemeClr val="tx1"/>
                          </a:solidFill>
                          <a:effectLst/>
                        </a:rPr>
                        <a:t> </a:t>
                      </a:r>
                      <a:endParaRPr lang="en-US" sz="2000" dirty="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chemeClr val="tx1"/>
                          </a:solidFill>
                          <a:effectLst/>
                        </a:rPr>
                        <a:t>X</a:t>
                      </a:r>
                      <a:endParaRPr lang="en-US" sz="2000" dirty="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0972">
                <a:tc>
                  <a:txBody>
                    <a:bodyPr/>
                    <a:lstStyle/>
                    <a:p>
                      <a:pPr marL="0" marR="0">
                        <a:spcBef>
                          <a:spcPts val="0"/>
                        </a:spcBef>
                        <a:spcAft>
                          <a:spcPts val="0"/>
                        </a:spcAft>
                      </a:pPr>
                      <a:r>
                        <a:rPr lang="en-US" sz="2000">
                          <a:solidFill>
                            <a:schemeClr val="tx1"/>
                          </a:solidFill>
                          <a:effectLst/>
                        </a:rPr>
                        <a:t>3</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(123)(456)</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X</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2547">
                <a:tc>
                  <a:txBody>
                    <a:bodyPr/>
                    <a:lstStyle/>
                    <a:p>
                      <a:pPr marL="0" marR="0">
                        <a:spcBef>
                          <a:spcPts val="0"/>
                        </a:spcBef>
                        <a:spcAft>
                          <a:spcPts val="0"/>
                        </a:spcAft>
                      </a:pPr>
                      <a:r>
                        <a:rPr lang="en-US" sz="2000">
                          <a:solidFill>
                            <a:schemeClr val="tx1"/>
                          </a:solidFill>
                          <a:effectLst/>
                        </a:rPr>
                        <a:t>4</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(1234)</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210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90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6,P</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30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0972">
                <a:tc>
                  <a:txBody>
                    <a:bodyPr/>
                    <a:lstStyle/>
                    <a:p>
                      <a:pPr marL="0" marR="0">
                        <a:spcBef>
                          <a:spcPts val="0"/>
                        </a:spcBef>
                        <a:spcAft>
                          <a:spcPts val="0"/>
                        </a:spcAft>
                      </a:pPr>
                      <a:r>
                        <a:rPr lang="en-US" sz="2000">
                          <a:solidFill>
                            <a:schemeClr val="tx1"/>
                          </a:solidFill>
                          <a:effectLst/>
                        </a:rPr>
                        <a:t>4</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(1234)(56)</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X</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2030">
                <a:tc>
                  <a:txBody>
                    <a:bodyPr/>
                    <a:lstStyle/>
                    <a:p>
                      <a:pPr marL="0" marR="0">
                        <a:spcBef>
                          <a:spcPts val="0"/>
                        </a:spcBef>
                        <a:spcAft>
                          <a:spcPts val="0"/>
                        </a:spcAft>
                      </a:pPr>
                      <a:r>
                        <a:rPr lang="en-US" sz="2000">
                          <a:solidFill>
                            <a:schemeClr val="tx1"/>
                          </a:solidFill>
                          <a:effectLst/>
                        </a:rPr>
                        <a:t>5</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(12345)</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X</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3019">
                <a:tc>
                  <a:txBody>
                    <a:bodyPr/>
                    <a:lstStyle/>
                    <a:p>
                      <a:pPr marL="0" marR="0">
                        <a:spcBef>
                          <a:spcPts val="0"/>
                        </a:spcBef>
                        <a:spcAft>
                          <a:spcPts val="0"/>
                        </a:spcAft>
                      </a:pPr>
                      <a:r>
                        <a:rPr lang="en-US" sz="2000">
                          <a:solidFill>
                            <a:schemeClr val="tx1"/>
                          </a:solidFill>
                          <a:effectLst/>
                        </a:rPr>
                        <a:t>6</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(123456)</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840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120,P</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14</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0972">
                <a:tc>
                  <a:txBody>
                    <a:bodyPr/>
                    <a:lstStyle/>
                    <a:p>
                      <a:pPr marL="0" marR="0">
                        <a:spcBef>
                          <a:spcPts val="0"/>
                        </a:spcBef>
                        <a:spcAft>
                          <a:spcPts val="0"/>
                        </a:spcAft>
                      </a:pPr>
                      <a:r>
                        <a:rPr lang="en-US" sz="2000">
                          <a:solidFill>
                            <a:schemeClr val="tx1"/>
                          </a:solidFill>
                          <a:effectLst/>
                        </a:rPr>
                        <a:t>6</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(123)(45)</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420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120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36</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40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3019">
                <a:tc>
                  <a:txBody>
                    <a:bodyPr/>
                    <a:lstStyle/>
                    <a:p>
                      <a:pPr marL="0" marR="0">
                        <a:spcBef>
                          <a:spcPts val="0"/>
                        </a:spcBef>
                        <a:spcAft>
                          <a:spcPts val="0"/>
                        </a:spcAft>
                      </a:pPr>
                      <a:r>
                        <a:rPr lang="en-US" sz="2000">
                          <a:solidFill>
                            <a:schemeClr val="tx1"/>
                          </a:solidFill>
                          <a:effectLst/>
                        </a:rPr>
                        <a:t>6</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(123)(45)(67)</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X</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0972">
                <a:tc>
                  <a:txBody>
                    <a:bodyPr/>
                    <a:lstStyle/>
                    <a:p>
                      <a:pPr marL="0" marR="0">
                        <a:spcBef>
                          <a:spcPts val="0"/>
                        </a:spcBef>
                        <a:spcAft>
                          <a:spcPts val="0"/>
                        </a:spcAft>
                      </a:pPr>
                      <a:r>
                        <a:rPr lang="en-US" sz="2000">
                          <a:solidFill>
                            <a:schemeClr val="tx1"/>
                          </a:solidFill>
                          <a:effectLst/>
                        </a:rPr>
                        <a:t>7</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(1234567)</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720</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X</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rPr>
                        <a:t> </a:t>
                      </a:r>
                      <a:endParaRPr lang="en-US" sz="2000">
                        <a:solidFill>
                          <a:schemeClr val="tx1"/>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2030">
                <a:tc>
                  <a:txBody>
                    <a:bodyPr/>
                    <a:lstStyle/>
                    <a:p>
                      <a:pPr marL="0" marR="0">
                        <a:spcBef>
                          <a:spcPts val="0"/>
                        </a:spcBef>
                        <a:spcAft>
                          <a:spcPts val="0"/>
                        </a:spcAft>
                      </a:pPr>
                      <a:r>
                        <a:rPr lang="en-US" sz="2000" dirty="0">
                          <a:solidFill>
                            <a:srgbClr val="92D050"/>
                          </a:solidFill>
                          <a:effectLst/>
                        </a:rPr>
                        <a:t>10</a:t>
                      </a:r>
                      <a:endParaRPr lang="en-US" sz="2000" dirty="0">
                        <a:solidFill>
                          <a:srgbClr val="92D05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92D050"/>
                          </a:solidFill>
                          <a:effectLst/>
                        </a:rPr>
                        <a:t>(12345)(67)</a:t>
                      </a:r>
                      <a:endParaRPr lang="en-US" sz="2000" dirty="0">
                        <a:solidFill>
                          <a:srgbClr val="92D05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92D050"/>
                          </a:solidFill>
                          <a:effectLst/>
                        </a:rPr>
                        <a:t>504</a:t>
                      </a:r>
                      <a:endParaRPr lang="en-US" sz="2000" dirty="0">
                        <a:solidFill>
                          <a:srgbClr val="92D05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92D050"/>
                          </a:solidFill>
                          <a:effectLst/>
                        </a:rPr>
                        <a:t>0</a:t>
                      </a:r>
                      <a:endParaRPr lang="en-US" sz="2000" dirty="0">
                        <a:solidFill>
                          <a:srgbClr val="92D05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92D050"/>
                          </a:solidFill>
                          <a:effectLst/>
                        </a:rPr>
                        <a:t>0</a:t>
                      </a:r>
                      <a:endParaRPr lang="en-US" sz="2000" dirty="0">
                        <a:solidFill>
                          <a:srgbClr val="92D05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92D050"/>
                          </a:solidFill>
                          <a:effectLst/>
                        </a:rPr>
                        <a:t>0</a:t>
                      </a:r>
                      <a:endParaRPr lang="en-US" sz="2000" dirty="0">
                        <a:solidFill>
                          <a:srgbClr val="92D05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92D050"/>
                          </a:solidFill>
                          <a:effectLst/>
                        </a:rPr>
                        <a:t>24,P</a:t>
                      </a:r>
                      <a:endParaRPr lang="en-US" sz="2000" dirty="0">
                        <a:solidFill>
                          <a:srgbClr val="92D05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92D050"/>
                          </a:solidFill>
                          <a:effectLst/>
                        </a:rPr>
                        <a:t>0</a:t>
                      </a:r>
                      <a:endParaRPr lang="en-US" sz="2000" dirty="0">
                        <a:solidFill>
                          <a:srgbClr val="92D05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1510">
                <a:tc>
                  <a:txBody>
                    <a:bodyPr/>
                    <a:lstStyle/>
                    <a:p>
                      <a:pPr marL="0" marR="0">
                        <a:spcBef>
                          <a:spcPts val="0"/>
                        </a:spcBef>
                        <a:spcAft>
                          <a:spcPts val="0"/>
                        </a:spcAft>
                      </a:pPr>
                      <a:r>
                        <a:rPr lang="en-US" sz="2000" dirty="0">
                          <a:solidFill>
                            <a:srgbClr val="FFC000"/>
                          </a:solidFill>
                          <a:effectLst/>
                        </a:rPr>
                        <a:t>12</a:t>
                      </a:r>
                      <a:endParaRPr lang="en-US" sz="2000" dirty="0">
                        <a:solidFill>
                          <a:srgbClr val="FFC00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FFC000"/>
                          </a:solidFill>
                          <a:effectLst/>
                        </a:rPr>
                        <a:t>(1234)(567)</a:t>
                      </a:r>
                      <a:endParaRPr lang="en-US" sz="2000" dirty="0">
                        <a:solidFill>
                          <a:srgbClr val="FFC00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FFC000"/>
                          </a:solidFill>
                          <a:effectLst/>
                        </a:rPr>
                        <a:t>420</a:t>
                      </a:r>
                      <a:endParaRPr lang="en-US" sz="2000" dirty="0">
                        <a:solidFill>
                          <a:srgbClr val="FFC00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FFC000"/>
                          </a:solidFill>
                          <a:effectLst/>
                        </a:rPr>
                        <a:t>0</a:t>
                      </a:r>
                      <a:endParaRPr lang="en-US" sz="2000" dirty="0">
                        <a:solidFill>
                          <a:srgbClr val="FFC00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FFC000"/>
                          </a:solidFill>
                          <a:effectLst/>
                        </a:rPr>
                        <a:t>0</a:t>
                      </a:r>
                      <a:endParaRPr lang="en-US" sz="2000" dirty="0">
                        <a:solidFill>
                          <a:srgbClr val="FFC00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FFC000"/>
                          </a:solidFill>
                          <a:effectLst/>
                        </a:rPr>
                        <a:t>12,P</a:t>
                      </a:r>
                      <a:endParaRPr lang="en-US" sz="2000" dirty="0">
                        <a:solidFill>
                          <a:srgbClr val="FFC00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FFC000"/>
                          </a:solidFill>
                          <a:effectLst/>
                        </a:rPr>
                        <a:t>0</a:t>
                      </a:r>
                      <a:endParaRPr lang="en-US" sz="2000" dirty="0">
                        <a:solidFill>
                          <a:srgbClr val="FFC00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dirty="0">
                          <a:solidFill>
                            <a:srgbClr val="FFC000"/>
                          </a:solidFill>
                          <a:effectLst/>
                        </a:rPr>
                        <a:t>0</a:t>
                      </a:r>
                      <a:endParaRPr lang="en-US" sz="2000" dirty="0">
                        <a:solidFill>
                          <a:srgbClr val="FFC000"/>
                        </a:solidFill>
                        <a:effectLst/>
                        <a:latin typeface="Times New Roman"/>
                        <a:ea typeface="Times New Roman"/>
                      </a:endParaRPr>
                    </a:p>
                  </a:txBody>
                  <a:tcPr marL="62023" marR="620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Rectangle 1"/>
          <p:cNvSpPr>
            <a:spLocks noChangeArrowheads="1"/>
          </p:cNvSpPr>
          <p:nvPr/>
        </p:nvSpPr>
        <p:spPr bwMode="auto">
          <a:xfrm>
            <a:off x="-36816" y="220403"/>
            <a:ext cx="9144000"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Distribution of the Elements of S7</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013426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
            </a:r>
            <a:r>
              <a:rPr lang="en-US" sz="4000" dirty="0" smtClean="0"/>
              <a:t>7</a:t>
            </a:r>
            <a:endParaRPr lang="en-US" sz="4000" dirty="0"/>
          </a:p>
        </p:txBody>
      </p:sp>
      <p:sp>
        <p:nvSpPr>
          <p:cNvPr id="3" name="Content Placeholder 2"/>
          <p:cNvSpPr>
            <a:spLocks noGrp="1"/>
          </p:cNvSpPr>
          <p:nvPr>
            <p:ph idx="1"/>
          </p:nvPr>
        </p:nvSpPr>
        <p:spPr/>
        <p:txBody>
          <a:bodyPr/>
          <a:lstStyle/>
          <a:p>
            <a:r>
              <a:rPr lang="en-US" dirty="0"/>
              <a:t>It is clear from the table why   σ=</a:t>
            </a:r>
            <a:r>
              <a:rPr lang="en-US" i="1" dirty="0">
                <a:cs typeface="Arial" charset="0"/>
              </a:rPr>
              <a:t> </a:t>
            </a:r>
            <a:r>
              <a:rPr lang="en-US" i="1" dirty="0" smtClean="0">
                <a:cs typeface="Arial" charset="0"/>
              </a:rPr>
              <a:t>2</a:t>
            </a:r>
            <a:r>
              <a:rPr lang="en-US" i="1" baseline="30000" dirty="0" smtClean="0">
                <a:cs typeface="Arial" charset="0"/>
              </a:rPr>
              <a:t>7-1</a:t>
            </a:r>
            <a:r>
              <a:rPr lang="en-US" i="1" dirty="0" smtClean="0">
                <a:cs typeface="Arial" charset="0"/>
              </a:rPr>
              <a:t> </a:t>
            </a:r>
            <a:endParaRPr lang="en-US" dirty="0" smtClean="0"/>
          </a:p>
          <a:p>
            <a:r>
              <a:rPr lang="en-US" dirty="0" smtClean="0"/>
              <a:t>The </a:t>
            </a:r>
            <a:r>
              <a:rPr lang="en-US" dirty="0"/>
              <a:t>group is covered by A</a:t>
            </a:r>
            <a:r>
              <a:rPr lang="en-US" baseline="-25000" dirty="0"/>
              <a:t>7</a:t>
            </a:r>
            <a:r>
              <a:rPr lang="en-US" dirty="0"/>
              <a:t> (MS1), the 7 groups S</a:t>
            </a:r>
            <a:r>
              <a:rPr lang="en-US" baseline="-25000" dirty="0"/>
              <a:t>6 </a:t>
            </a:r>
            <a:r>
              <a:rPr lang="en-US" dirty="0"/>
              <a:t>in MS2, the 35 groups in MS3, and the 21 groups in MS4: 1+7+35+21=64=2</a:t>
            </a:r>
            <a:r>
              <a:rPr lang="en-US" baseline="30000" dirty="0"/>
              <a:t>6</a:t>
            </a:r>
            <a:r>
              <a:rPr lang="en-US" dirty="0"/>
              <a:t>.</a:t>
            </a:r>
          </a:p>
          <a:p>
            <a:pPr marL="0" indent="0">
              <a:buNone/>
            </a:pPr>
            <a:r>
              <a:rPr lang="en-US" i="1" dirty="0"/>
              <a:t> </a:t>
            </a:r>
            <a:endParaRPr lang="en-US" dirty="0"/>
          </a:p>
          <a:p>
            <a:r>
              <a:rPr lang="en-US" dirty="0" smtClean="0"/>
              <a:t>σ</a:t>
            </a:r>
            <a:r>
              <a:rPr lang="en-US" i="1" dirty="0" smtClean="0"/>
              <a:t>(S7</a:t>
            </a:r>
            <a:r>
              <a:rPr lang="en-US" i="1" dirty="0"/>
              <a:t>) = 64.</a:t>
            </a:r>
            <a:endParaRPr lang="en-US" dirty="0"/>
          </a:p>
          <a:p>
            <a:endParaRPr lang="en-US" dirty="0"/>
          </a:p>
          <a:p>
            <a:endParaRPr lang="en-US" dirty="0"/>
          </a:p>
        </p:txBody>
      </p:sp>
    </p:spTree>
    <p:extLst>
      <p:ext uri="{BB962C8B-B14F-4D97-AF65-F5344CB8AC3E}">
        <p14:creationId xmlns:p14="http://schemas.microsoft.com/office/powerpoint/2010/main" val="23493627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89485988"/>
              </p:ext>
            </p:extLst>
          </p:nvPr>
        </p:nvGraphicFramePr>
        <p:xfrm>
          <a:off x="609600" y="990600"/>
          <a:ext cx="7848599" cy="5105400"/>
        </p:xfrm>
        <a:graphic>
          <a:graphicData uri="http://schemas.openxmlformats.org/drawingml/2006/table">
            <a:tbl>
              <a:tblPr firstRow="1" firstCol="1" lastRow="1" lastCol="1" bandRow="1" bandCol="1">
                <a:tableStyleId>{5C22544A-7EE6-4342-B048-85BDC9FD1C3A}</a:tableStyleId>
              </a:tblPr>
              <a:tblGrid>
                <a:gridCol w="2615890"/>
                <a:gridCol w="2615890"/>
                <a:gridCol w="2616819"/>
              </a:tblGrid>
              <a:tr h="1021080">
                <a:tc>
                  <a:txBody>
                    <a:bodyPr/>
                    <a:lstStyle/>
                    <a:p>
                      <a:pPr marL="0" marR="0">
                        <a:spcBef>
                          <a:spcPts val="0"/>
                        </a:spcBef>
                        <a:spcAft>
                          <a:spcPts val="0"/>
                        </a:spcAft>
                      </a:pPr>
                      <a:r>
                        <a:rPr lang="en-US" sz="1200" dirty="0">
                          <a:solidFill>
                            <a:schemeClr val="tx1"/>
                          </a:solidFill>
                          <a:effectLst/>
                        </a:rPr>
                        <a:t>Maximal subgroups</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Order of Class Representative</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Size</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10540">
                <a:tc>
                  <a:txBody>
                    <a:bodyPr/>
                    <a:lstStyle/>
                    <a:p>
                      <a:pPr marL="0" marR="0">
                        <a:spcBef>
                          <a:spcPts val="0"/>
                        </a:spcBef>
                        <a:spcAft>
                          <a:spcPts val="0"/>
                        </a:spcAft>
                      </a:pPr>
                      <a:r>
                        <a:rPr lang="en-US" sz="1200" dirty="0">
                          <a:solidFill>
                            <a:schemeClr val="tx1"/>
                          </a:solidFill>
                          <a:effectLst/>
                        </a:rPr>
                        <a:t>MS1 = A_8</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20160</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1</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10540">
                <a:tc>
                  <a:txBody>
                    <a:bodyPr/>
                    <a:lstStyle/>
                    <a:p>
                      <a:pPr marL="0" marR="0">
                        <a:spcBef>
                          <a:spcPts val="0"/>
                        </a:spcBef>
                        <a:spcAft>
                          <a:spcPts val="0"/>
                        </a:spcAft>
                      </a:pPr>
                      <a:r>
                        <a:rPr lang="en-US" sz="1200">
                          <a:solidFill>
                            <a:schemeClr val="tx1"/>
                          </a:solidFill>
                          <a:effectLst/>
                        </a:rPr>
                        <a:t>MS2 = S_3 x S_5</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720</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56</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10540">
                <a:tc>
                  <a:txBody>
                    <a:bodyPr/>
                    <a:lstStyle/>
                    <a:p>
                      <a:pPr marL="0" marR="0">
                        <a:spcBef>
                          <a:spcPts val="0"/>
                        </a:spcBef>
                        <a:spcAft>
                          <a:spcPts val="0"/>
                        </a:spcAft>
                      </a:pPr>
                      <a:r>
                        <a:rPr lang="en-US" sz="1200" dirty="0">
                          <a:solidFill>
                            <a:schemeClr val="tx1"/>
                          </a:solidFill>
                          <a:effectLst/>
                        </a:rPr>
                        <a:t>MS3 = C_2 x S_6</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1440</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28</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10540">
                <a:tc>
                  <a:txBody>
                    <a:bodyPr/>
                    <a:lstStyle/>
                    <a:p>
                      <a:pPr marL="0" marR="0">
                        <a:spcBef>
                          <a:spcPts val="0"/>
                        </a:spcBef>
                        <a:spcAft>
                          <a:spcPts val="0"/>
                        </a:spcAft>
                      </a:pPr>
                      <a:r>
                        <a:rPr lang="en-US" sz="1200">
                          <a:solidFill>
                            <a:schemeClr val="tx1"/>
                          </a:solidFill>
                          <a:effectLst/>
                        </a:rPr>
                        <a:t>MS4 = S_7</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5040</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8</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021080">
                <a:tc>
                  <a:txBody>
                    <a:bodyPr/>
                    <a:lstStyle/>
                    <a:p>
                      <a:pPr marL="0" marR="0">
                        <a:spcBef>
                          <a:spcPts val="0"/>
                        </a:spcBef>
                        <a:spcAft>
                          <a:spcPts val="0"/>
                        </a:spcAft>
                      </a:pPr>
                      <a:r>
                        <a:rPr lang="en-US" sz="1200">
                          <a:solidFill>
                            <a:schemeClr val="tx1"/>
                          </a:solidFill>
                          <a:effectLst/>
                        </a:rPr>
                        <a:t>MS5=((((C_2xD_8):C_2):C_3):C_2):C_2</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384</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105</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10540">
                <a:tc>
                  <a:txBody>
                    <a:bodyPr/>
                    <a:lstStyle/>
                    <a:p>
                      <a:pPr marL="0" marR="0">
                        <a:spcBef>
                          <a:spcPts val="0"/>
                        </a:spcBef>
                        <a:spcAft>
                          <a:spcPts val="0"/>
                        </a:spcAft>
                      </a:pPr>
                      <a:r>
                        <a:rPr lang="en-US" sz="1200">
                          <a:solidFill>
                            <a:schemeClr val="tx1"/>
                          </a:solidFill>
                          <a:effectLst/>
                        </a:rPr>
                        <a:t>MS6 = (S_4 x S_4): C_2</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1152</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35</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10540">
                <a:tc>
                  <a:txBody>
                    <a:bodyPr/>
                    <a:lstStyle/>
                    <a:p>
                      <a:pPr marL="0" marR="0">
                        <a:spcBef>
                          <a:spcPts val="0"/>
                        </a:spcBef>
                        <a:spcAft>
                          <a:spcPts val="0"/>
                        </a:spcAft>
                      </a:pPr>
                      <a:r>
                        <a:rPr lang="en-US" sz="1200" dirty="0">
                          <a:solidFill>
                            <a:schemeClr val="tx1"/>
                          </a:solidFill>
                          <a:effectLst/>
                        </a:rPr>
                        <a:t>MS7 = PSL(3,2</a:t>
                      </a:r>
                      <a:r>
                        <a:rPr lang="en-US" sz="1200" dirty="0" smtClean="0">
                          <a:solidFill>
                            <a:schemeClr val="tx1"/>
                          </a:solidFill>
                          <a:effectLst/>
                        </a:rPr>
                        <a:t>): C_2</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336</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solidFill>
                            <a:schemeClr val="tx1"/>
                          </a:solidFill>
                          <a:effectLst/>
                        </a:rPr>
                        <a:t>120</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4" name="Title 3"/>
          <p:cNvSpPr>
            <a:spLocks noGrp="1"/>
          </p:cNvSpPr>
          <p:nvPr>
            <p:ph type="title"/>
          </p:nvPr>
        </p:nvSpPr>
        <p:spPr>
          <a:xfrm>
            <a:off x="457200" y="274638"/>
            <a:ext cx="8229600" cy="715962"/>
          </a:xfrm>
        </p:spPr>
        <p:txBody>
          <a:bodyPr>
            <a:normAutofit fontScale="90000"/>
          </a:bodyPr>
          <a:lstStyle/>
          <a:p>
            <a:r>
              <a:rPr lang="en-US" dirty="0" smtClean="0"/>
              <a:t>S8</a:t>
            </a:r>
            <a:endParaRPr lang="en-US" dirty="0"/>
          </a:p>
        </p:txBody>
      </p:sp>
    </p:spTree>
    <p:extLst>
      <p:ext uri="{BB962C8B-B14F-4D97-AF65-F5344CB8AC3E}">
        <p14:creationId xmlns:p14="http://schemas.microsoft.com/office/powerpoint/2010/main" val="958587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22869680"/>
              </p:ext>
            </p:extLst>
          </p:nvPr>
        </p:nvGraphicFramePr>
        <p:xfrm>
          <a:off x="533400" y="1371603"/>
          <a:ext cx="7848600" cy="4602156"/>
        </p:xfrm>
        <a:graphic>
          <a:graphicData uri="http://schemas.openxmlformats.org/drawingml/2006/table">
            <a:tbl>
              <a:tblPr firstRow="1" firstCol="1" lastRow="1" lastCol="1" bandRow="1" bandCol="1">
                <a:tableStyleId>{5C22544A-7EE6-4342-B048-85BDC9FD1C3A}</a:tableStyleId>
              </a:tblPr>
              <a:tblGrid>
                <a:gridCol w="871578"/>
                <a:gridCol w="1070430"/>
                <a:gridCol w="607647"/>
                <a:gridCol w="797145"/>
                <a:gridCol w="754077"/>
                <a:gridCol w="754077"/>
                <a:gridCol w="754077"/>
                <a:gridCol w="754077"/>
                <a:gridCol w="790098"/>
                <a:gridCol w="695394"/>
              </a:tblGrid>
              <a:tr h="334751">
                <a:tc>
                  <a:txBody>
                    <a:bodyPr/>
                    <a:lstStyle/>
                    <a:p>
                      <a:pPr marL="0" marR="0">
                        <a:spcBef>
                          <a:spcPts val="0"/>
                        </a:spcBef>
                        <a:spcAft>
                          <a:spcPts val="0"/>
                        </a:spcAft>
                      </a:pPr>
                      <a:r>
                        <a:rPr lang="en-US" sz="900" dirty="0">
                          <a:solidFill>
                            <a:schemeClr val="tx1"/>
                          </a:solidFill>
                          <a:effectLst/>
                        </a:rPr>
                        <a:t>Order</a:t>
                      </a:r>
                      <a:endParaRPr lang="en-US" sz="900" dirty="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Cyclic Structure</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Size</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dirty="0">
                          <a:solidFill>
                            <a:srgbClr val="FF0000"/>
                          </a:solidFill>
                          <a:effectLst/>
                        </a:rPr>
                        <a:t>MS1</a:t>
                      </a:r>
                      <a:endParaRPr lang="en-US" sz="900" dirty="0">
                        <a:solidFill>
                          <a:srgbClr val="FF000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MS2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dirty="0">
                          <a:solidFill>
                            <a:srgbClr val="FF0000"/>
                          </a:solidFill>
                          <a:effectLst/>
                        </a:rPr>
                        <a:t>MS3</a:t>
                      </a:r>
                      <a:endParaRPr lang="en-US" sz="900" dirty="0">
                        <a:solidFill>
                          <a:srgbClr val="FF000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MS4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MS5</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dirty="0">
                          <a:solidFill>
                            <a:srgbClr val="FF0000"/>
                          </a:solidFill>
                          <a:effectLst/>
                        </a:rPr>
                        <a:t>MS6</a:t>
                      </a:r>
                      <a:endParaRPr lang="en-US" sz="900" dirty="0">
                        <a:solidFill>
                          <a:srgbClr val="FF000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MS7</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2099">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2099">
                <a:tc>
                  <a:txBody>
                    <a:bodyPr/>
                    <a:lstStyle/>
                    <a:p>
                      <a:pPr marL="0" marR="0">
                        <a:spcBef>
                          <a:spcPts val="0"/>
                        </a:spcBef>
                        <a:spcAft>
                          <a:spcPts val="0"/>
                        </a:spcAft>
                      </a:pPr>
                      <a:r>
                        <a:rPr lang="en-US" sz="900">
                          <a:solidFill>
                            <a:schemeClr val="tx1"/>
                          </a:solidFill>
                          <a:effectLst/>
                        </a:rPr>
                        <a:t>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a:t>
                      </a:r>
                      <a:r>
                        <a:rPr lang="en-US" sz="900" baseline="30000">
                          <a:solidFill>
                            <a:schemeClr val="tx1"/>
                          </a:solidFill>
                          <a:effectLst/>
                        </a:rPr>
                        <a:t>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28</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13(26)</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16(16)</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21(6)</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4(15)</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12(15)</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2099">
                <a:tc>
                  <a:txBody>
                    <a:bodyPr/>
                    <a:lstStyle/>
                    <a:p>
                      <a:pPr marL="0" marR="0">
                        <a:spcBef>
                          <a:spcPts val="0"/>
                        </a:spcBef>
                        <a:spcAft>
                          <a:spcPts val="0"/>
                        </a:spcAft>
                      </a:pPr>
                      <a:r>
                        <a:rPr lang="en-US" sz="900">
                          <a:solidFill>
                            <a:schemeClr val="tx1"/>
                          </a:solidFill>
                          <a:effectLst/>
                        </a:rPr>
                        <a:t>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a:t>
                      </a:r>
                      <a:r>
                        <a:rPr lang="en-US" sz="900" baseline="30000">
                          <a:solidFill>
                            <a:schemeClr val="tx1"/>
                          </a:solidFill>
                          <a:effectLst/>
                        </a:rPr>
                        <a:t>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210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210, 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45(12)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60(8)</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105(4)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18(9)</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42(7)</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2099">
                <a:tc>
                  <a:txBody>
                    <a:bodyPr/>
                    <a:lstStyle/>
                    <a:p>
                      <a:pPr marL="0" marR="0">
                        <a:spcBef>
                          <a:spcPts val="0"/>
                        </a:spcBef>
                        <a:spcAft>
                          <a:spcPts val="0"/>
                        </a:spcAft>
                      </a:pPr>
                      <a:r>
                        <a:rPr lang="en-US" sz="900">
                          <a:solidFill>
                            <a:schemeClr val="tx1"/>
                          </a:solidFill>
                          <a:effectLst/>
                        </a:rPr>
                        <a:t>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a:t>
                      </a:r>
                      <a:r>
                        <a:rPr lang="en-US" sz="900" baseline="30000">
                          <a:solidFill>
                            <a:schemeClr val="tx1"/>
                          </a:solidFill>
                          <a:effectLst/>
                        </a:rPr>
                        <a:t>3</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420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45(6)</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60(4)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105(2)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28(7)</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36(3)</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28(8)</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chemeClr val="tx1"/>
                          </a:solidFill>
                          <a:effectLst/>
                        </a:rPr>
                        <a:t>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a:t>
                      </a:r>
                      <a:r>
                        <a:rPr lang="en-US" sz="900" baseline="30000">
                          <a:solidFill>
                            <a:schemeClr val="tx1"/>
                          </a:solidFill>
                          <a:effectLst/>
                        </a:rPr>
                        <a:t>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105</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105, 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15(4)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25(25)</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33(11)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21(24)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2099">
                <a:tc>
                  <a:txBody>
                    <a:bodyPr/>
                    <a:lstStyle/>
                    <a:p>
                      <a:pPr marL="0" marR="0">
                        <a:spcBef>
                          <a:spcPts val="0"/>
                        </a:spcBef>
                        <a:spcAft>
                          <a:spcPts val="0"/>
                        </a:spcAft>
                      </a:pPr>
                      <a:r>
                        <a:rPr lang="en-US" sz="900">
                          <a:solidFill>
                            <a:schemeClr val="tx1"/>
                          </a:solidFill>
                          <a:effectLst/>
                        </a:rPr>
                        <a:t>3</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3</a:t>
                      </a:r>
                      <a:r>
                        <a:rPr lang="en-US" sz="900" baseline="30000">
                          <a:solidFill>
                            <a:schemeClr val="tx1"/>
                          </a:solidFill>
                          <a:effectLst/>
                        </a:rPr>
                        <a:t>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112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112, 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22(11)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40(10)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70(5)</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16(5)</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chemeClr val="tx1"/>
                          </a:solidFill>
                          <a:effectLst/>
                        </a:rPr>
                        <a:t>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2x4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2520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2520,P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90(2)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180(2)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630(2)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24,P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72,P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9405">
                <a:tc>
                  <a:txBody>
                    <a:bodyPr/>
                    <a:lstStyle/>
                    <a:p>
                      <a:pPr marL="0" marR="0">
                        <a:spcBef>
                          <a:spcPts val="0"/>
                        </a:spcBef>
                        <a:spcAft>
                          <a:spcPts val="0"/>
                        </a:spcAft>
                      </a:pPr>
                      <a:r>
                        <a:rPr lang="en-US" sz="900">
                          <a:solidFill>
                            <a:schemeClr val="tx1"/>
                          </a:solidFill>
                          <a:effectLst/>
                        </a:rPr>
                        <a:t>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a:t>
                      </a:r>
                      <a:r>
                        <a:rPr lang="en-US" sz="900" baseline="30000">
                          <a:solidFill>
                            <a:schemeClr val="tx1"/>
                          </a:solidFill>
                          <a:effectLst/>
                        </a:rPr>
                        <a:t>1</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420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30(4)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90(6)</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210(4)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12(3)</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12,P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chemeClr val="tx1"/>
                          </a:solidFill>
                          <a:effectLst/>
                        </a:rPr>
                        <a:t>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a:t>
                      </a:r>
                      <a:r>
                        <a:rPr lang="en-US" sz="900" baseline="30000">
                          <a:solidFill>
                            <a:schemeClr val="tx1"/>
                          </a:solidFill>
                          <a:effectLst/>
                        </a:rPr>
                        <a:t>2</a:t>
                      </a:r>
                      <a:r>
                        <a:rPr lang="en-US" sz="900">
                          <a:solidFill>
                            <a:schemeClr val="tx1"/>
                          </a:solidFill>
                          <a:effectLst/>
                        </a:rPr>
                        <a:t>x 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1260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90(2)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36(3)</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180(5)</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chemeClr val="tx1"/>
                          </a:solidFill>
                          <a:effectLst/>
                        </a:rPr>
                        <a:t>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a:t>
                      </a:r>
                      <a:r>
                        <a:rPr lang="en-US" sz="900" baseline="30000">
                          <a:solidFill>
                            <a:schemeClr val="tx1"/>
                          </a:solidFill>
                          <a:effectLst/>
                        </a:rPr>
                        <a:t>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1260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1260,P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60(5)</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108(3)</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42(4)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chemeClr val="tx1"/>
                          </a:solidFill>
                          <a:effectLst/>
                        </a:rPr>
                        <a:t>5</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5</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1344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1344,P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24,P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144(3)</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504(3)</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dirty="0">
                          <a:solidFill>
                            <a:schemeClr val="tx1"/>
                          </a:solidFill>
                          <a:effectLst/>
                        </a:rPr>
                        <a:t>6</a:t>
                      </a:r>
                      <a:endParaRPr lang="en-US" sz="900" dirty="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dirty="0">
                          <a:solidFill>
                            <a:schemeClr val="tx1"/>
                          </a:solidFill>
                          <a:effectLst/>
                        </a:rPr>
                        <a:t>2x3</a:t>
                      </a:r>
                      <a:endParaRPr lang="en-US" sz="900" dirty="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dirty="0">
                          <a:solidFill>
                            <a:schemeClr val="tx1"/>
                          </a:solidFill>
                          <a:effectLst/>
                        </a:rPr>
                        <a:t>1120</a:t>
                      </a:r>
                      <a:endParaRPr lang="en-US" sz="900" dirty="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dirty="0">
                          <a:solidFill>
                            <a:schemeClr val="tx1"/>
                          </a:solidFill>
                          <a:effectLst/>
                        </a:rPr>
                        <a:t>0</a:t>
                      </a:r>
                      <a:endParaRPr lang="en-US" sz="900" dirty="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dirty="0">
                          <a:solidFill>
                            <a:schemeClr val="tx1"/>
                          </a:solidFill>
                          <a:effectLst/>
                        </a:rPr>
                        <a:t>100(5)</a:t>
                      </a:r>
                      <a:endParaRPr lang="en-US" sz="900" dirty="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dirty="0">
                          <a:solidFill>
                            <a:schemeClr val="tx1"/>
                          </a:solidFill>
                          <a:effectLst/>
                        </a:rPr>
                        <a:t>160(4)</a:t>
                      </a:r>
                      <a:endParaRPr lang="en-US" sz="900" dirty="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dirty="0">
                          <a:solidFill>
                            <a:schemeClr val="tx1"/>
                          </a:solidFill>
                          <a:effectLst/>
                        </a:rPr>
                        <a:t>420(3)</a:t>
                      </a:r>
                      <a:endParaRPr lang="en-US" sz="900" dirty="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96(3)</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chemeClr val="tx1"/>
                          </a:solidFill>
                          <a:effectLst/>
                        </a:rPr>
                        <a:t>6</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2x2x3</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1680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1680,P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90(3)</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120(2)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210,P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48,P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chemeClr val="tx1"/>
                          </a:solidFill>
                          <a:effectLst/>
                        </a:rPr>
                        <a:t>6</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2x3</a:t>
                      </a:r>
                      <a:r>
                        <a:rPr lang="en-US" sz="900" baseline="30000">
                          <a:solidFill>
                            <a:schemeClr val="tx1"/>
                          </a:solidFill>
                          <a:effectLst/>
                        </a:rPr>
                        <a:t>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1120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40(2)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40,P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32(3)</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chemeClr val="tx1"/>
                          </a:solidFill>
                          <a:effectLst/>
                        </a:rPr>
                        <a:t>6</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6</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3360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120,P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840(2)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32,P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56(2)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chemeClr val="tx1"/>
                          </a:solidFill>
                          <a:effectLst/>
                        </a:rPr>
                        <a:t>6</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2 x 6</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3360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3360,P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120,P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32,P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192(2)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chemeClr val="tx1"/>
                          </a:solidFill>
                          <a:effectLst/>
                        </a:rPr>
                        <a:t>7</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7</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5760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5760,P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720,P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48,P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rgbClr val="C00000"/>
                          </a:solidFill>
                          <a:effectLst/>
                        </a:rPr>
                        <a:t>8</a:t>
                      </a:r>
                      <a:endParaRPr lang="en-US" sz="900">
                        <a:solidFill>
                          <a:srgbClr val="C0000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C00000"/>
                          </a:solidFill>
                          <a:effectLst/>
                        </a:rPr>
                        <a:t>8</a:t>
                      </a:r>
                      <a:endParaRPr lang="en-US" sz="900">
                        <a:solidFill>
                          <a:srgbClr val="C0000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C00000"/>
                          </a:solidFill>
                          <a:effectLst/>
                        </a:rPr>
                        <a:t>5040</a:t>
                      </a:r>
                      <a:endParaRPr lang="en-US" sz="900">
                        <a:solidFill>
                          <a:srgbClr val="C0000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C00000"/>
                          </a:solidFill>
                          <a:effectLst/>
                        </a:rPr>
                        <a:t>0</a:t>
                      </a:r>
                      <a:endParaRPr lang="en-US" sz="900">
                        <a:solidFill>
                          <a:srgbClr val="C0000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C00000"/>
                          </a:solidFill>
                          <a:effectLst/>
                        </a:rPr>
                        <a:t>0</a:t>
                      </a:r>
                      <a:endParaRPr lang="en-US" sz="900">
                        <a:solidFill>
                          <a:srgbClr val="C0000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C00000"/>
                          </a:solidFill>
                          <a:effectLst/>
                        </a:rPr>
                        <a:t>0</a:t>
                      </a:r>
                      <a:endParaRPr lang="en-US" sz="900">
                        <a:solidFill>
                          <a:srgbClr val="C0000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C00000"/>
                          </a:solidFill>
                          <a:effectLst/>
                        </a:rPr>
                        <a:t>0</a:t>
                      </a:r>
                      <a:endParaRPr lang="en-US" sz="900">
                        <a:solidFill>
                          <a:srgbClr val="C0000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C00000"/>
                          </a:solidFill>
                          <a:effectLst/>
                        </a:rPr>
                        <a:t>48,P</a:t>
                      </a:r>
                      <a:endParaRPr lang="en-US" sz="900">
                        <a:solidFill>
                          <a:srgbClr val="C0000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C00000"/>
                          </a:solidFill>
                          <a:effectLst/>
                        </a:rPr>
                        <a:t>144,P</a:t>
                      </a:r>
                      <a:endParaRPr lang="en-US" sz="900">
                        <a:solidFill>
                          <a:srgbClr val="C0000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dirty="0">
                          <a:solidFill>
                            <a:srgbClr val="C00000"/>
                          </a:solidFill>
                          <a:effectLst/>
                        </a:rPr>
                        <a:t>84(2)</a:t>
                      </a:r>
                      <a:endParaRPr lang="en-US" sz="900" dirty="0">
                        <a:solidFill>
                          <a:srgbClr val="C0000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chemeClr val="accent6"/>
                          </a:solidFill>
                          <a:effectLst/>
                        </a:rPr>
                        <a:t>10</a:t>
                      </a:r>
                      <a:endParaRPr lang="en-US" sz="900">
                        <a:solidFill>
                          <a:schemeClr val="accent6"/>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accent6"/>
                          </a:solidFill>
                          <a:effectLst/>
                        </a:rPr>
                        <a:t>2 x 5</a:t>
                      </a:r>
                      <a:endParaRPr lang="en-US" sz="900">
                        <a:solidFill>
                          <a:schemeClr val="accent6"/>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accent6"/>
                          </a:solidFill>
                          <a:effectLst/>
                        </a:rPr>
                        <a:t>4032</a:t>
                      </a:r>
                      <a:endParaRPr lang="en-US" sz="900">
                        <a:solidFill>
                          <a:schemeClr val="accent6"/>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accent6"/>
                          </a:solidFill>
                          <a:effectLst/>
                        </a:rPr>
                        <a:t>0</a:t>
                      </a:r>
                      <a:endParaRPr lang="en-US" sz="900">
                        <a:solidFill>
                          <a:schemeClr val="accent6"/>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accent6"/>
                          </a:solidFill>
                          <a:effectLst/>
                        </a:rPr>
                        <a:t>72,P</a:t>
                      </a:r>
                      <a:endParaRPr lang="en-US" sz="900">
                        <a:solidFill>
                          <a:schemeClr val="accent6"/>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accent6"/>
                          </a:solidFill>
                          <a:effectLst/>
                        </a:rPr>
                        <a:t>144,P</a:t>
                      </a:r>
                      <a:endParaRPr lang="en-US" sz="900">
                        <a:solidFill>
                          <a:schemeClr val="accent6"/>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accent6"/>
                          </a:solidFill>
                          <a:effectLst/>
                        </a:rPr>
                        <a:t>504,P</a:t>
                      </a:r>
                      <a:endParaRPr lang="en-US" sz="900">
                        <a:solidFill>
                          <a:schemeClr val="accent6"/>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accent6"/>
                          </a:solidFill>
                          <a:effectLst/>
                        </a:rPr>
                        <a:t>0</a:t>
                      </a:r>
                      <a:endParaRPr lang="en-US" sz="900">
                        <a:solidFill>
                          <a:schemeClr val="accent6"/>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accent6"/>
                          </a:solidFill>
                          <a:effectLst/>
                        </a:rPr>
                        <a:t>0</a:t>
                      </a:r>
                      <a:endParaRPr lang="en-US" sz="900">
                        <a:solidFill>
                          <a:schemeClr val="accent6"/>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dirty="0">
                          <a:solidFill>
                            <a:schemeClr val="accent6"/>
                          </a:solidFill>
                          <a:effectLst/>
                        </a:rPr>
                        <a:t>0</a:t>
                      </a:r>
                      <a:endParaRPr lang="en-US" sz="900" dirty="0">
                        <a:solidFill>
                          <a:schemeClr val="accent6"/>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chemeClr val="tx1"/>
                          </a:solidFill>
                          <a:effectLst/>
                        </a:rPr>
                        <a:t>12</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3 x 4</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3360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60,P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420,P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96,P</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67">
                <a:tc>
                  <a:txBody>
                    <a:bodyPr/>
                    <a:lstStyle/>
                    <a:p>
                      <a:pPr marL="0" marR="0">
                        <a:spcBef>
                          <a:spcPts val="0"/>
                        </a:spcBef>
                        <a:spcAft>
                          <a:spcPts val="0"/>
                        </a:spcAft>
                      </a:pPr>
                      <a:r>
                        <a:rPr lang="en-US" sz="900">
                          <a:solidFill>
                            <a:srgbClr val="00B0F0"/>
                          </a:solidFill>
                          <a:effectLst/>
                        </a:rPr>
                        <a:t>15</a:t>
                      </a:r>
                      <a:endParaRPr lang="en-US" sz="900">
                        <a:solidFill>
                          <a:srgbClr val="00B0F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00B0F0"/>
                          </a:solidFill>
                          <a:effectLst/>
                        </a:rPr>
                        <a:t>3 x 5</a:t>
                      </a:r>
                      <a:endParaRPr lang="en-US" sz="900">
                        <a:solidFill>
                          <a:srgbClr val="00B0F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00B0F0"/>
                          </a:solidFill>
                          <a:effectLst/>
                        </a:rPr>
                        <a:t>2688</a:t>
                      </a:r>
                      <a:endParaRPr lang="en-US" sz="900">
                        <a:solidFill>
                          <a:srgbClr val="00B0F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00B0F0"/>
                          </a:solidFill>
                          <a:effectLst/>
                        </a:rPr>
                        <a:t>2688,P</a:t>
                      </a:r>
                      <a:endParaRPr lang="en-US" sz="900">
                        <a:solidFill>
                          <a:srgbClr val="00B0F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00B0F0"/>
                          </a:solidFill>
                          <a:effectLst/>
                        </a:rPr>
                        <a:t>48,P</a:t>
                      </a:r>
                      <a:endParaRPr lang="en-US" sz="900">
                        <a:solidFill>
                          <a:srgbClr val="00B0F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00B0F0"/>
                          </a:solidFill>
                          <a:effectLst/>
                        </a:rPr>
                        <a:t>0</a:t>
                      </a:r>
                      <a:endParaRPr lang="en-US" sz="900">
                        <a:solidFill>
                          <a:srgbClr val="00B0F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00B0F0"/>
                          </a:solidFill>
                          <a:effectLst/>
                        </a:rPr>
                        <a:t>0</a:t>
                      </a:r>
                      <a:endParaRPr lang="en-US" sz="900">
                        <a:solidFill>
                          <a:srgbClr val="00B0F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00B0F0"/>
                          </a:solidFill>
                          <a:effectLst/>
                        </a:rPr>
                        <a:t>0</a:t>
                      </a:r>
                      <a:endParaRPr lang="en-US" sz="900">
                        <a:solidFill>
                          <a:srgbClr val="00B0F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a:solidFill>
                            <a:srgbClr val="00B0F0"/>
                          </a:solidFill>
                          <a:effectLst/>
                        </a:rPr>
                        <a:t>0</a:t>
                      </a:r>
                      <a:endParaRPr lang="en-US" sz="900">
                        <a:solidFill>
                          <a:srgbClr val="00B0F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dirty="0">
                          <a:solidFill>
                            <a:srgbClr val="00B0F0"/>
                          </a:solidFill>
                          <a:effectLst/>
                        </a:rPr>
                        <a:t>0</a:t>
                      </a:r>
                      <a:endParaRPr lang="en-US" sz="900" dirty="0">
                        <a:solidFill>
                          <a:srgbClr val="00B0F0"/>
                        </a:solidFill>
                        <a:effectLst/>
                        <a:latin typeface="Times New Roman"/>
                        <a:ea typeface="Times New Roman"/>
                      </a:endParaRPr>
                    </a:p>
                  </a:txBody>
                  <a:tcPr marL="35272" marR="352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Rectangle 1"/>
          <p:cNvSpPr>
            <a:spLocks noChangeArrowheads="1"/>
          </p:cNvSpPr>
          <p:nvPr/>
        </p:nvSpPr>
        <p:spPr bwMode="auto">
          <a:xfrm>
            <a:off x="0" y="1003013"/>
            <a:ext cx="9144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Distribution of Elements: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Arial" pitchFamily="34" charset="0"/>
                <a:cs typeface="Arial" pitchFamily="34" charset="0"/>
              </a:rPr>
              <a:t>             </a:t>
            </a:r>
          </a:p>
        </p:txBody>
      </p:sp>
      <p:sp>
        <p:nvSpPr>
          <p:cNvPr id="4" name="Title 3"/>
          <p:cNvSpPr>
            <a:spLocks noGrp="1"/>
          </p:cNvSpPr>
          <p:nvPr>
            <p:ph type="title"/>
          </p:nvPr>
        </p:nvSpPr>
        <p:spPr/>
        <p:txBody>
          <a:bodyPr/>
          <a:lstStyle/>
          <a:p>
            <a:r>
              <a:rPr lang="en-US" dirty="0" smtClean="0"/>
              <a:t>S8</a:t>
            </a:r>
            <a:endParaRPr lang="en-US" dirty="0"/>
          </a:p>
        </p:txBody>
      </p:sp>
    </p:spTree>
    <p:extLst>
      <p:ext uri="{BB962C8B-B14F-4D97-AF65-F5344CB8AC3E}">
        <p14:creationId xmlns:p14="http://schemas.microsoft.com/office/powerpoint/2010/main" val="1929016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S8</a:t>
            </a:r>
            <a:endParaRPr lang="en-US" dirty="0"/>
          </a:p>
        </p:txBody>
      </p:sp>
      <p:sp>
        <p:nvSpPr>
          <p:cNvPr id="3" name="Content Placeholder 2"/>
          <p:cNvSpPr>
            <a:spLocks noGrp="1"/>
          </p:cNvSpPr>
          <p:nvPr>
            <p:ph idx="1"/>
          </p:nvPr>
        </p:nvSpPr>
        <p:spPr/>
        <p:txBody>
          <a:bodyPr>
            <a:normAutofit fontScale="70000" lnSpcReduction="20000"/>
          </a:bodyPr>
          <a:lstStyle/>
          <a:p>
            <a:r>
              <a:rPr lang="en-US" dirty="0"/>
              <a:t>Here </a:t>
            </a:r>
            <a:r>
              <a:rPr lang="en-US" dirty="0" smtClean="0"/>
              <a:t>are the maximal subgroups and </a:t>
            </a:r>
            <a:r>
              <a:rPr lang="en-US" dirty="0"/>
              <a:t>the distribution of the elements of S</a:t>
            </a:r>
            <a:r>
              <a:rPr lang="en-US" baseline="-25000" dirty="0"/>
              <a:t>8</a:t>
            </a:r>
            <a:r>
              <a:rPr lang="en-US" dirty="0"/>
              <a:t> in the representatives of the maximal subgroups. In parentheses the small numbers mean in how many representatives each element is to be found.</a:t>
            </a:r>
          </a:p>
          <a:p>
            <a:r>
              <a:rPr lang="en-US" dirty="0"/>
              <a:t>Example:   Each element of order 6 of type 2x3 i.e. (1,2)(3,4,5) is to be found in 3 representatives of MS4, and in each representative of MS4 there are 420 such elements.</a:t>
            </a:r>
          </a:p>
          <a:p>
            <a:r>
              <a:rPr lang="en-US" dirty="0"/>
              <a:t>The group is covered by A</a:t>
            </a:r>
            <a:r>
              <a:rPr lang="en-US" baseline="-25000" dirty="0"/>
              <a:t>8 </a:t>
            </a:r>
            <a:r>
              <a:rPr lang="en-US" dirty="0"/>
              <a:t> (MS1), the 28 groups in MS3, and the 35 groups in MS6, i.e. 1+28+35 = 64 = 2</a:t>
            </a:r>
            <a:r>
              <a:rPr lang="en-US" baseline="30000" dirty="0"/>
              <a:t>6</a:t>
            </a:r>
            <a:r>
              <a:rPr lang="en-US" dirty="0"/>
              <a:t>.</a:t>
            </a:r>
          </a:p>
          <a:p>
            <a:r>
              <a:rPr lang="en-US" dirty="0" smtClean="0"/>
              <a:t>σ(S</a:t>
            </a:r>
            <a:r>
              <a:rPr lang="en-US" sz="2800" dirty="0" smtClean="0"/>
              <a:t>8</a:t>
            </a:r>
            <a:r>
              <a:rPr lang="en-US" dirty="0"/>
              <a:t>) = 64.</a:t>
            </a:r>
          </a:p>
          <a:p>
            <a:r>
              <a:rPr lang="en-US" b="1" dirty="0" smtClean="0"/>
              <a:t>The difficulty consists to prove that this is a minimal covering.</a:t>
            </a:r>
          </a:p>
          <a:p>
            <a:r>
              <a:rPr lang="en-US" dirty="0" smtClean="0"/>
              <a:t>We first did that computationally using </a:t>
            </a:r>
            <a:r>
              <a:rPr lang="en-US" i="1" dirty="0" smtClean="0"/>
              <a:t>GAP </a:t>
            </a:r>
            <a:r>
              <a:rPr lang="en-US" dirty="0" smtClean="0"/>
              <a:t>and </a:t>
            </a:r>
            <a:r>
              <a:rPr lang="en-US" i="1" dirty="0" err="1" smtClean="0"/>
              <a:t>Gurobi</a:t>
            </a:r>
            <a:r>
              <a:rPr lang="en-US" i="1" dirty="0" smtClean="0"/>
              <a:t> </a:t>
            </a:r>
            <a:r>
              <a:rPr lang="en-US" smtClean="0"/>
              <a:t>optimizer</a:t>
            </a:r>
            <a:r>
              <a:rPr lang="en-US" i="1" smtClean="0"/>
              <a:t>.</a:t>
            </a:r>
            <a:r>
              <a:rPr lang="en-US" smtClean="0"/>
              <a:t>Now</a:t>
            </a:r>
            <a:r>
              <a:rPr lang="en-US" dirty="0" smtClean="0"/>
              <a:t>, we have a paper proof as well.</a:t>
            </a:r>
            <a:endParaRPr lang="en-US" dirty="0"/>
          </a:p>
        </p:txBody>
      </p:sp>
    </p:spTree>
    <p:extLst>
      <p:ext uri="{BB962C8B-B14F-4D97-AF65-F5344CB8AC3E}">
        <p14:creationId xmlns:p14="http://schemas.microsoft.com/office/powerpoint/2010/main" val="21544992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r>
                  <a:rPr lang="en-US" dirty="0"/>
                  <a:t>The Covering Number of </a:t>
                </a:r>
                <a14:m>
                  <m:oMath xmlns:m="http://schemas.openxmlformats.org/officeDocument/2006/math">
                    <m:sSub>
                      <m:sSubPr>
                        <m:ctrlPr>
                          <a:rPr lang="en-US" sz="4000" i="1" dirty="0">
                            <a:latin typeface="Cambria Math" panose="02040503050406030204" pitchFamily="18" charset="0"/>
                          </a:rPr>
                        </m:ctrlPr>
                      </m:sSubPr>
                      <m:e>
                        <m:r>
                          <a:rPr lang="en-US" sz="4000" i="1" dirty="0">
                            <a:latin typeface="Cambria Math"/>
                          </a:rPr>
                          <m:t>𝑆</m:t>
                        </m:r>
                      </m:e>
                      <m:sub>
                        <m:r>
                          <a:rPr lang="en-US" sz="4000" i="1" dirty="0">
                            <a:latin typeface="Cambria Math"/>
                          </a:rPr>
                          <m:t>10</m:t>
                        </m:r>
                      </m:sub>
                    </m:sSub>
                  </m:oMath>
                </a14:m>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b="-8511"/>
                </a:stretch>
              </a:blipFill>
            </p:spPr>
            <p:txBody>
              <a:bodyPr/>
              <a:lstStyle/>
              <a:p>
                <a:r>
                  <a:rPr lang="en-US">
                    <a:noFill/>
                  </a:rPr>
                  <a:t> </a:t>
                </a:r>
              </a:p>
            </p:txBody>
          </p:sp>
        </mc:Fallback>
      </mc:AlternateContent>
      <p:sp>
        <p:nvSpPr>
          <p:cNvPr id="3" name="Content Placeholder 2"/>
          <p:cNvSpPr>
            <a:spLocks noGrp="1"/>
          </p:cNvSpPr>
          <p:nvPr>
            <p:ph idx="1"/>
          </p:nvPr>
        </p:nvSpPr>
        <p:spPr/>
        <p:txBody>
          <a:bodyPr/>
          <a:lstStyle/>
          <a:p>
            <a:r>
              <a:rPr lang="en-US" dirty="0"/>
              <a:t>To determine a minimal covering by maximal subgroups, it suffices to find a minimal covering of the </a:t>
            </a:r>
            <a:r>
              <a:rPr lang="en-US" dirty="0" err="1"/>
              <a:t>conjugacy</a:t>
            </a:r>
            <a:r>
              <a:rPr lang="en-US" dirty="0"/>
              <a:t> classes of maximal cyclic subgroups by maximal subgroups of the group.</a:t>
            </a:r>
          </a:p>
          <a:p>
            <a:endParaRPr lang="en-US" dirty="0"/>
          </a:p>
        </p:txBody>
      </p:sp>
    </p:spTree>
    <p:extLst>
      <p:ext uri="{BB962C8B-B14F-4D97-AF65-F5344CB8AC3E}">
        <p14:creationId xmlns:p14="http://schemas.microsoft.com/office/powerpoint/2010/main" val="21348530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Maximal subgroups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19959679"/>
              </p:ext>
            </p:extLst>
          </p:nvPr>
        </p:nvGraphicFramePr>
        <p:xfrm>
          <a:off x="609600" y="1600197"/>
          <a:ext cx="8229599" cy="3268824"/>
        </p:xfrm>
        <a:graphic>
          <a:graphicData uri="http://schemas.openxmlformats.org/drawingml/2006/table">
            <a:tbl>
              <a:tblPr firstRow="1" firstCol="1" lastRow="1" lastCol="1" bandRow="1" bandCol="1">
                <a:effectLst>
                  <a:outerShdw blurRad="50800" dist="50800" dir="5400000" algn="ctr" rotWithShape="0">
                    <a:schemeClr val="bg1"/>
                  </a:outerShdw>
                </a:effectLst>
                <a:tableStyleId>{5C22544A-7EE6-4342-B048-85BDC9FD1C3A}</a:tableStyleId>
              </a:tblPr>
              <a:tblGrid>
                <a:gridCol w="3962400"/>
                <a:gridCol w="2743200"/>
                <a:gridCol w="1523999"/>
              </a:tblGrid>
              <a:tr h="594331">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Maximal subgroups (3977)</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Order of Class Representative</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a:solidFill>
                            <a:schemeClr val="tx1"/>
                          </a:solidFill>
                          <a:effectLst/>
                          <a:latin typeface="Arial" pitchFamily="34" charset="0"/>
                          <a:cs typeface="Arial" pitchFamily="34" charset="0"/>
                        </a:rPr>
                        <a:t>Size</a:t>
                      </a:r>
                      <a:endParaRPr lang="en-US" sz="14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166">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MS1 = A_10</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a:solidFill>
                            <a:schemeClr val="tx1"/>
                          </a:solidFill>
                          <a:effectLst/>
                          <a:latin typeface="Arial" pitchFamily="34" charset="0"/>
                          <a:cs typeface="Arial" pitchFamily="34" charset="0"/>
                        </a:rPr>
                        <a:t>1814400</a:t>
                      </a:r>
                      <a:endParaRPr lang="en-US" sz="14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a:solidFill>
                            <a:schemeClr val="tx1"/>
                          </a:solidFill>
                          <a:effectLst/>
                          <a:latin typeface="Arial" pitchFamily="34" charset="0"/>
                          <a:cs typeface="Arial" pitchFamily="34" charset="0"/>
                        </a:rPr>
                        <a:t>1</a:t>
                      </a:r>
                      <a:endParaRPr lang="en-US" sz="14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166">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MS2=S_4 x S_6</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a:solidFill>
                            <a:schemeClr val="tx1"/>
                          </a:solidFill>
                          <a:effectLst/>
                          <a:latin typeface="Arial" pitchFamily="34" charset="0"/>
                          <a:cs typeface="Arial" pitchFamily="34" charset="0"/>
                        </a:rPr>
                        <a:t>17280</a:t>
                      </a:r>
                      <a:endParaRPr lang="en-US" sz="14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a:solidFill>
                            <a:schemeClr val="tx1"/>
                          </a:solidFill>
                          <a:effectLst/>
                          <a:latin typeface="Arial" pitchFamily="34" charset="0"/>
                          <a:cs typeface="Arial" pitchFamily="34" charset="0"/>
                        </a:rPr>
                        <a:t>210</a:t>
                      </a:r>
                      <a:endParaRPr lang="en-US" sz="14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166">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MS3 = S_3 x S_7</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a:solidFill>
                            <a:schemeClr val="tx1"/>
                          </a:solidFill>
                          <a:effectLst/>
                          <a:latin typeface="Arial" pitchFamily="34" charset="0"/>
                          <a:cs typeface="Arial" pitchFamily="34" charset="0"/>
                        </a:rPr>
                        <a:t>30240</a:t>
                      </a:r>
                      <a:endParaRPr lang="en-US" sz="14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a:solidFill>
                            <a:schemeClr val="tx1"/>
                          </a:solidFill>
                          <a:effectLst/>
                          <a:latin typeface="Arial" pitchFamily="34" charset="0"/>
                          <a:cs typeface="Arial" pitchFamily="34" charset="0"/>
                        </a:rPr>
                        <a:t>120</a:t>
                      </a:r>
                      <a:endParaRPr lang="en-US" sz="14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166">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MS4 = C_2 x S_8</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80640</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a:solidFill>
                            <a:schemeClr val="tx1"/>
                          </a:solidFill>
                          <a:effectLst/>
                          <a:latin typeface="Arial" pitchFamily="34" charset="0"/>
                          <a:cs typeface="Arial" pitchFamily="34" charset="0"/>
                        </a:rPr>
                        <a:t>45</a:t>
                      </a:r>
                      <a:endParaRPr lang="en-US" sz="14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166">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MS5 = S_9</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a:solidFill>
                            <a:schemeClr val="tx1"/>
                          </a:solidFill>
                          <a:effectLst/>
                          <a:latin typeface="Arial" pitchFamily="34" charset="0"/>
                          <a:cs typeface="Arial" pitchFamily="34" charset="0"/>
                        </a:rPr>
                        <a:t>362880</a:t>
                      </a:r>
                      <a:endParaRPr lang="en-US" sz="14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a:solidFill>
                            <a:schemeClr val="tx1"/>
                          </a:solidFill>
                          <a:effectLst/>
                          <a:latin typeface="Arial" pitchFamily="34" charset="0"/>
                          <a:cs typeface="Arial" pitchFamily="34" charset="0"/>
                        </a:rPr>
                        <a:t>10</a:t>
                      </a:r>
                      <a:endParaRPr lang="en-US" sz="14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94331">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MS6=   C_2 x (((C_2xC_2xC_2xC_2):A_5):C_2</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3840</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a:solidFill>
                            <a:schemeClr val="tx1"/>
                          </a:solidFill>
                          <a:effectLst/>
                          <a:latin typeface="Arial" pitchFamily="34" charset="0"/>
                          <a:cs typeface="Arial" pitchFamily="34" charset="0"/>
                        </a:rPr>
                        <a:t>945</a:t>
                      </a:r>
                      <a:endParaRPr lang="en-US" sz="14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166">
                <a:tc>
                  <a:txBody>
                    <a:bodyPr/>
                    <a:lstStyle/>
                    <a:p>
                      <a:pPr marL="0" marR="0" algn="l">
                        <a:spcBef>
                          <a:spcPts val="0"/>
                        </a:spcBef>
                        <a:spcAft>
                          <a:spcPts val="0"/>
                        </a:spcAft>
                      </a:pPr>
                      <a:r>
                        <a:rPr lang="en-US" sz="1400">
                          <a:solidFill>
                            <a:schemeClr val="tx1"/>
                          </a:solidFill>
                          <a:effectLst/>
                          <a:latin typeface="Arial" pitchFamily="34" charset="0"/>
                          <a:cs typeface="Arial" pitchFamily="34" charset="0"/>
                        </a:rPr>
                        <a:t>MS7 = (S_5 x S_5):C_2</a:t>
                      </a:r>
                      <a:endParaRPr lang="en-US" sz="14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28800</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126</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166">
                <a:tc>
                  <a:txBody>
                    <a:bodyPr/>
                    <a:lstStyle/>
                    <a:p>
                      <a:pPr marL="0" marR="0" algn="l">
                        <a:spcBef>
                          <a:spcPts val="0"/>
                        </a:spcBef>
                        <a:spcAft>
                          <a:spcPts val="0"/>
                        </a:spcAft>
                      </a:pPr>
                      <a:r>
                        <a:rPr lang="en-US" sz="1400">
                          <a:solidFill>
                            <a:schemeClr val="tx1"/>
                          </a:solidFill>
                          <a:effectLst/>
                          <a:latin typeface="Arial" pitchFamily="34" charset="0"/>
                          <a:cs typeface="Arial" pitchFamily="34" charset="0"/>
                        </a:rPr>
                        <a:t>MS8 = (A_6.C_2):C_2</a:t>
                      </a:r>
                      <a:endParaRPr lang="en-US" sz="14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1440</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400" dirty="0">
                          <a:solidFill>
                            <a:schemeClr val="tx1"/>
                          </a:solidFill>
                          <a:effectLst/>
                          <a:latin typeface="Arial" pitchFamily="34" charset="0"/>
                          <a:cs typeface="Arial" pitchFamily="34" charset="0"/>
                        </a:rPr>
                        <a:t>2520</a:t>
                      </a:r>
                      <a:endParaRPr lang="en-US" sz="14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106421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normAutofit fontScale="70000" lnSpcReduction="20000"/>
          </a:bodyPr>
          <a:lstStyle/>
          <a:p>
            <a:r>
              <a:rPr lang="en-US" dirty="0"/>
              <a:t>We say that a group </a:t>
            </a:r>
            <a:r>
              <a:rPr lang="en-US" i="1" dirty="0"/>
              <a:t>G</a:t>
            </a:r>
            <a:r>
              <a:rPr lang="en-US" dirty="0"/>
              <a:t> has a finite covering if </a:t>
            </a:r>
            <a:r>
              <a:rPr lang="en-US" i="1" dirty="0"/>
              <a:t>G</a:t>
            </a:r>
            <a:r>
              <a:rPr lang="en-US" dirty="0"/>
              <a:t> is a set theoretical union of finitely many proper subgroups. The minimal number of subgroups needed for such a covering is called the covering number of </a:t>
            </a:r>
            <a:r>
              <a:rPr lang="en-US" i="1" dirty="0"/>
              <a:t>G</a:t>
            </a:r>
            <a:r>
              <a:rPr lang="en-US" dirty="0"/>
              <a:t> denoted by </a:t>
            </a:r>
            <a:r>
              <a:rPr lang="en-US" sz="2300" dirty="0"/>
              <a:t>ϭ</a:t>
            </a:r>
            <a:r>
              <a:rPr lang="en-US" dirty="0"/>
              <a:t>(</a:t>
            </a:r>
            <a:r>
              <a:rPr lang="en-US" i="1" dirty="0"/>
              <a:t>G</a:t>
            </a:r>
            <a:r>
              <a:rPr lang="en-US" dirty="0"/>
              <a:t>). </a:t>
            </a:r>
          </a:p>
          <a:p>
            <a:r>
              <a:rPr lang="en-US" dirty="0"/>
              <a:t>           Let </a:t>
            </a:r>
            <a:r>
              <a:rPr lang="en-US" i="1" dirty="0" err="1"/>
              <a:t>S</a:t>
            </a:r>
            <a:r>
              <a:rPr lang="en-US" i="1" baseline="-25000" dirty="0" err="1"/>
              <a:t>n</a:t>
            </a:r>
            <a:r>
              <a:rPr lang="en-US" dirty="0"/>
              <a:t> be the symmetric group on </a:t>
            </a:r>
            <a:r>
              <a:rPr lang="en-US" i="1" dirty="0"/>
              <a:t>n</a:t>
            </a:r>
            <a:r>
              <a:rPr lang="en-US" dirty="0"/>
              <a:t> letters. For odd </a:t>
            </a:r>
            <a:r>
              <a:rPr lang="en-US" i="1" dirty="0"/>
              <a:t>n</a:t>
            </a:r>
            <a:r>
              <a:rPr lang="en-US" dirty="0"/>
              <a:t> </a:t>
            </a:r>
            <a:r>
              <a:rPr lang="en-US" dirty="0" err="1"/>
              <a:t>Maroti</a:t>
            </a:r>
            <a:r>
              <a:rPr lang="en-US" dirty="0"/>
              <a:t> determined </a:t>
            </a:r>
            <a:r>
              <a:rPr lang="en-US" sz="2300" dirty="0" smtClean="0"/>
              <a:t>ϭ</a:t>
            </a:r>
            <a:r>
              <a:rPr lang="en-US" dirty="0" smtClean="0"/>
              <a:t>(</a:t>
            </a:r>
            <a:r>
              <a:rPr lang="en-US" i="1" dirty="0" err="1" smtClean="0"/>
              <a:t>S</a:t>
            </a:r>
            <a:r>
              <a:rPr lang="en-US" baseline="-25000" dirty="0" err="1" smtClean="0"/>
              <a:t>n</a:t>
            </a:r>
            <a:r>
              <a:rPr lang="en-US" dirty="0" smtClean="0"/>
              <a:t>)= 2</a:t>
            </a:r>
            <a:r>
              <a:rPr lang="en-US" baseline="30000" dirty="0" smtClean="0"/>
              <a:t>n-1</a:t>
            </a:r>
            <a:r>
              <a:rPr lang="en-US" dirty="0" smtClean="0"/>
              <a:t> with </a:t>
            </a:r>
            <a:r>
              <a:rPr lang="en-US" dirty="0"/>
              <a:t>the exception of </a:t>
            </a:r>
            <a:r>
              <a:rPr lang="en-US" i="1" dirty="0"/>
              <a:t>n</a:t>
            </a:r>
            <a:r>
              <a:rPr lang="en-US" dirty="0"/>
              <a:t> = 9, and gave estimates for </a:t>
            </a:r>
            <a:r>
              <a:rPr lang="en-US" i="1" dirty="0"/>
              <a:t>n </a:t>
            </a:r>
            <a:r>
              <a:rPr lang="en-US" dirty="0"/>
              <a:t>even showing that </a:t>
            </a:r>
            <a:r>
              <a:rPr lang="en-US" sz="2300" dirty="0"/>
              <a:t>ϭ</a:t>
            </a:r>
            <a:r>
              <a:rPr lang="en-US" dirty="0"/>
              <a:t>(</a:t>
            </a:r>
            <a:r>
              <a:rPr lang="en-US" i="1" dirty="0" err="1"/>
              <a:t>S</a:t>
            </a:r>
            <a:r>
              <a:rPr lang="en-US" baseline="-25000" dirty="0" err="1"/>
              <a:t>n</a:t>
            </a:r>
            <a:r>
              <a:rPr lang="en-US" dirty="0"/>
              <a:t>) ≤ 2</a:t>
            </a:r>
            <a:r>
              <a:rPr lang="en-US" baseline="30000" dirty="0"/>
              <a:t>n-2</a:t>
            </a:r>
            <a:r>
              <a:rPr lang="en-US" dirty="0"/>
              <a:t>. Using </a:t>
            </a:r>
            <a:r>
              <a:rPr lang="en-US" i="1" dirty="0"/>
              <a:t>GAP</a:t>
            </a:r>
            <a:r>
              <a:rPr lang="en-US" dirty="0"/>
              <a:t> calculations, as well as incidence matrices and linear programming, we show that </a:t>
            </a:r>
            <a:r>
              <a:rPr lang="en-US" sz="2300" dirty="0"/>
              <a:t>ϭ</a:t>
            </a:r>
            <a:r>
              <a:rPr lang="en-US" dirty="0"/>
              <a:t>(</a:t>
            </a:r>
            <a:r>
              <a:rPr lang="en-US" i="1" dirty="0"/>
              <a:t>S</a:t>
            </a:r>
            <a:r>
              <a:rPr lang="en-US" baseline="-25000" dirty="0"/>
              <a:t>8</a:t>
            </a:r>
            <a:r>
              <a:rPr lang="en-US" dirty="0"/>
              <a:t>) = 64, </a:t>
            </a:r>
            <a:r>
              <a:rPr lang="en-US" sz="2300" dirty="0"/>
              <a:t>ϭ</a:t>
            </a:r>
            <a:r>
              <a:rPr lang="en-US" dirty="0"/>
              <a:t>(</a:t>
            </a:r>
            <a:r>
              <a:rPr lang="en-US" i="1" dirty="0"/>
              <a:t>S</a:t>
            </a:r>
            <a:r>
              <a:rPr lang="en-US" baseline="-25000" dirty="0"/>
              <a:t>10</a:t>
            </a:r>
            <a:r>
              <a:rPr lang="en-US" dirty="0"/>
              <a:t>) = 221, </a:t>
            </a:r>
            <a:r>
              <a:rPr lang="en-US" sz="2300" dirty="0"/>
              <a:t>ϭ</a:t>
            </a:r>
            <a:r>
              <a:rPr lang="en-US" dirty="0"/>
              <a:t>(</a:t>
            </a:r>
            <a:r>
              <a:rPr lang="en-US" i="1" dirty="0"/>
              <a:t>S</a:t>
            </a:r>
            <a:r>
              <a:rPr lang="en-US" baseline="-25000" dirty="0"/>
              <a:t>12</a:t>
            </a:r>
            <a:r>
              <a:rPr lang="en-US" dirty="0"/>
              <a:t>) = 761. We also show that </a:t>
            </a:r>
            <a:r>
              <a:rPr lang="en-US" dirty="0" err="1"/>
              <a:t>Maroti</a:t>
            </a:r>
            <a:r>
              <a:rPr lang="en-US" dirty="0"/>
              <a:t> ’s result for odd </a:t>
            </a:r>
            <a:r>
              <a:rPr lang="en-US" i="1" dirty="0"/>
              <a:t>n </a:t>
            </a:r>
            <a:r>
              <a:rPr lang="en-US" dirty="0"/>
              <a:t>holds without exception proving that </a:t>
            </a:r>
            <a:r>
              <a:rPr lang="en-US" sz="2300" dirty="0"/>
              <a:t>ϭ</a:t>
            </a:r>
            <a:r>
              <a:rPr lang="en-US" dirty="0"/>
              <a:t>(</a:t>
            </a:r>
            <a:r>
              <a:rPr lang="en-US" i="1" dirty="0"/>
              <a:t>S</a:t>
            </a:r>
            <a:r>
              <a:rPr lang="en-US" i="1" baseline="-25000" dirty="0"/>
              <a:t>9</a:t>
            </a:r>
            <a:r>
              <a:rPr lang="en-US" dirty="0"/>
              <a:t>)=256.</a:t>
            </a:r>
          </a:p>
          <a:p>
            <a:r>
              <a:rPr lang="en-US" dirty="0"/>
              <a:t>	We establish in addition that </a:t>
            </a:r>
            <a:r>
              <a:rPr lang="en-US" sz="2300" dirty="0" smtClean="0"/>
              <a:t>ϭ</a:t>
            </a:r>
            <a:r>
              <a:rPr lang="en-US" dirty="0" smtClean="0"/>
              <a:t>(</a:t>
            </a:r>
            <a:r>
              <a:rPr lang="en-US" i="1" dirty="0" smtClean="0"/>
              <a:t>A</a:t>
            </a:r>
            <a:r>
              <a:rPr lang="en-US" sz="2300" dirty="0" smtClean="0"/>
              <a:t>9</a:t>
            </a:r>
            <a:r>
              <a:rPr lang="en-US" sz="3100" dirty="0" smtClean="0"/>
              <a:t>)=157, </a:t>
            </a:r>
            <a:r>
              <a:rPr lang="en-US" sz="2400" dirty="0" smtClean="0"/>
              <a:t>ϭ(</a:t>
            </a:r>
            <a:r>
              <a:rPr lang="en-US" sz="3100" i="1" dirty="0" smtClean="0"/>
              <a:t>A</a:t>
            </a:r>
            <a:r>
              <a:rPr lang="en-US" sz="2400" dirty="0" smtClean="0"/>
              <a:t>11</a:t>
            </a:r>
            <a:r>
              <a:rPr lang="en-US" sz="3100" dirty="0" smtClean="0"/>
              <a:t>)=2751, </a:t>
            </a:r>
            <a:r>
              <a:rPr lang="en-US" dirty="0" smtClean="0"/>
              <a:t>the </a:t>
            </a:r>
            <a:r>
              <a:rPr lang="en-US" i="1" dirty="0"/>
              <a:t>Mathieu</a:t>
            </a:r>
            <a:r>
              <a:rPr lang="en-US" dirty="0"/>
              <a:t> group </a:t>
            </a:r>
            <a:r>
              <a:rPr lang="en-US" i="1" dirty="0" smtClean="0"/>
              <a:t>m</a:t>
            </a:r>
            <a:r>
              <a:rPr lang="en-US" baseline="-25000" dirty="0" smtClean="0"/>
              <a:t>12</a:t>
            </a:r>
            <a:r>
              <a:rPr lang="en-US" dirty="0" smtClean="0"/>
              <a:t> </a:t>
            </a:r>
            <a:r>
              <a:rPr lang="en-US" dirty="0"/>
              <a:t>has covering number 208, and improve the estimate for the </a:t>
            </a:r>
            <a:r>
              <a:rPr lang="en-US" i="1" dirty="0" err="1"/>
              <a:t>Janko</a:t>
            </a:r>
            <a:r>
              <a:rPr lang="en-US" dirty="0"/>
              <a:t> group J</a:t>
            </a:r>
            <a:r>
              <a:rPr lang="en-US" baseline="-25000" dirty="0"/>
              <a:t>1</a:t>
            </a:r>
            <a:r>
              <a:rPr lang="en-US" dirty="0"/>
              <a:t> given by P.E. Holmes.</a:t>
            </a:r>
          </a:p>
          <a:p>
            <a:endParaRPr lang="en-US" dirty="0"/>
          </a:p>
        </p:txBody>
      </p:sp>
    </p:spTree>
    <p:extLst>
      <p:ext uri="{BB962C8B-B14F-4D97-AF65-F5344CB8AC3E}">
        <p14:creationId xmlns:p14="http://schemas.microsoft.com/office/powerpoint/2010/main" val="26273223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143000"/>
          </a:xfrm>
        </p:spPr>
        <p:txBody>
          <a:bodyPr>
            <a:normAutofit fontScale="90000"/>
          </a:bodyPr>
          <a:lstStyle/>
          <a:p>
            <a:r>
              <a:rPr lang="en-US" sz="2800" dirty="0"/>
              <a:t>D</a:t>
            </a:r>
            <a:r>
              <a:rPr lang="en-US" sz="2800" dirty="0" smtClean="0"/>
              <a:t>istribution </a:t>
            </a:r>
            <a:r>
              <a:rPr lang="en-US" sz="2800" dirty="0"/>
              <a:t>of elements generating </a:t>
            </a:r>
            <a:r>
              <a:rPr lang="en-US" sz="2800" dirty="0" smtClean="0"/>
              <a:t>maximal </a:t>
            </a:r>
            <a:r>
              <a:rPr lang="en-US" sz="2800" dirty="0"/>
              <a:t>cyclic subgroups:</a:t>
            </a:r>
            <a:br>
              <a:rPr lang="en-US" sz="2800" dirty="0"/>
            </a:br>
            <a:endParaRPr lang="en-US"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75904580"/>
              </p:ext>
            </p:extLst>
          </p:nvPr>
        </p:nvGraphicFramePr>
        <p:xfrm>
          <a:off x="152400" y="685802"/>
          <a:ext cx="8915399" cy="6086062"/>
        </p:xfrm>
        <a:graphic>
          <a:graphicData uri="http://schemas.openxmlformats.org/drawingml/2006/table">
            <a:tbl>
              <a:tblPr firstRow="1" firstCol="1" lastRow="1" lastCol="1" bandRow="1" bandCol="1">
                <a:tableStyleId>{5C22544A-7EE6-4342-B048-85BDC9FD1C3A}</a:tableStyleId>
              </a:tblPr>
              <a:tblGrid>
                <a:gridCol w="834918"/>
                <a:gridCol w="1032167"/>
                <a:gridCol w="797344"/>
                <a:gridCol w="751286"/>
                <a:gridCol w="781487"/>
                <a:gridCol w="768652"/>
                <a:gridCol w="768652"/>
                <a:gridCol w="874359"/>
                <a:gridCol w="742226"/>
                <a:gridCol w="899099"/>
                <a:gridCol w="665209"/>
              </a:tblGrid>
              <a:tr h="445659">
                <a:tc>
                  <a:txBody>
                    <a:bodyPr/>
                    <a:lstStyle/>
                    <a:p>
                      <a:pPr marL="0" marR="0">
                        <a:spcBef>
                          <a:spcPts val="0"/>
                        </a:spcBef>
                        <a:spcAft>
                          <a:spcPts val="0"/>
                        </a:spcAft>
                      </a:pPr>
                      <a:r>
                        <a:rPr lang="en-US" sz="800" dirty="0">
                          <a:solidFill>
                            <a:schemeClr val="tx1"/>
                          </a:solidFill>
                          <a:effectLst/>
                        </a:rPr>
                        <a:t>Order</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Cyclic Structure</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Size</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rgbClr val="FF0000"/>
                          </a:solidFill>
                          <a:effectLst/>
                        </a:rPr>
                        <a:t>MS1</a:t>
                      </a:r>
                      <a:endParaRPr lang="en-US" sz="700" dirty="0">
                        <a:solidFill>
                          <a:srgbClr val="FF0000"/>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MS2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rgbClr val="FF0000"/>
                          </a:solidFill>
                          <a:effectLst/>
                        </a:rPr>
                        <a:t>MS3</a:t>
                      </a:r>
                      <a:endParaRPr lang="en-US" sz="700" dirty="0">
                        <a:solidFill>
                          <a:srgbClr val="FF0000"/>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MS4</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rgbClr val="FF0000"/>
                          </a:solidFill>
                          <a:effectLst/>
                        </a:rPr>
                        <a:t>MS5</a:t>
                      </a:r>
                      <a:endParaRPr lang="en-US" sz="700" dirty="0">
                        <a:solidFill>
                          <a:srgbClr val="FF0000"/>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MS6</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rgbClr val="FF0000"/>
                          </a:solidFill>
                          <a:effectLst/>
                        </a:rPr>
                        <a:t>MS7</a:t>
                      </a:r>
                      <a:endParaRPr lang="en-US" sz="700" dirty="0">
                        <a:solidFill>
                          <a:srgbClr val="FF0000"/>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MS8</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5968">
                <a:tc>
                  <a:txBody>
                    <a:bodyPr/>
                    <a:lstStyle/>
                    <a:p>
                      <a:pPr marL="0" marR="0">
                        <a:spcBef>
                          <a:spcPts val="0"/>
                        </a:spcBef>
                        <a:spcAft>
                          <a:spcPts val="0"/>
                        </a:spcAft>
                      </a:pPr>
                      <a:r>
                        <a:rPr lang="en-US" sz="700" dirty="0" smtClean="0">
                          <a:solidFill>
                            <a:schemeClr val="tx1"/>
                          </a:solidFill>
                          <a:effectLst/>
                          <a:latin typeface="Times New Roman"/>
                          <a:ea typeface="Times New Roman"/>
                        </a:rPr>
                        <a:t>ODD</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2492">
                <a:tc>
                  <a:txBody>
                    <a:bodyPr/>
                    <a:lstStyle/>
                    <a:p>
                      <a:pPr marL="0" marR="0">
                        <a:spcBef>
                          <a:spcPts val="0"/>
                        </a:spcBef>
                        <a:spcAft>
                          <a:spcPts val="0"/>
                        </a:spcAft>
                      </a:pPr>
                      <a:r>
                        <a:rPr lang="en-US" sz="800" dirty="0">
                          <a:solidFill>
                            <a:schemeClr val="tx1"/>
                          </a:solidFill>
                          <a:effectLst/>
                        </a:rPr>
                        <a:t>4</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a:t>
                      </a:r>
                      <a:r>
                        <a:rPr lang="en-US" sz="800" baseline="30000">
                          <a:solidFill>
                            <a:schemeClr val="tx1"/>
                          </a:solidFill>
                          <a:effectLst/>
                        </a:rPr>
                        <a:t>2</a:t>
                      </a:r>
                      <a:r>
                        <a:rPr lang="en-US" sz="800">
                          <a:solidFill>
                            <a:schemeClr val="tx1"/>
                          </a:solidFill>
                          <a:effectLst/>
                        </a:rPr>
                        <a:t>x 4</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56700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1080</a:t>
                      </a:r>
                      <a:r>
                        <a:rPr lang="en-US" sz="800" baseline="-25000">
                          <a:solidFill>
                            <a:schemeClr val="tx1"/>
                          </a:solidFill>
                          <a:effectLst/>
                        </a:rPr>
                        <a:t>4</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1890</a:t>
                      </a:r>
                      <a:r>
                        <a:rPr lang="en-US" sz="800" baseline="-25000">
                          <a:solidFill>
                            <a:schemeClr val="tx1"/>
                          </a:solidFill>
                          <a:effectLst/>
                        </a:rPr>
                        <a:t>4</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3780</a:t>
                      </a:r>
                      <a:r>
                        <a:rPr lang="en-US" sz="800" baseline="-25000">
                          <a:solidFill>
                            <a:schemeClr val="tx1"/>
                          </a:solidFill>
                          <a:effectLst/>
                        </a:rPr>
                        <a:t>3</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11340</a:t>
                      </a:r>
                      <a:r>
                        <a:rPr lang="en-US" sz="800" baseline="-25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180</a:t>
                      </a:r>
                      <a:r>
                        <a:rPr lang="en-US" sz="800" baseline="-25000">
                          <a:solidFill>
                            <a:schemeClr val="tx1"/>
                          </a:solidFill>
                          <a:effectLst/>
                        </a:rPr>
                        <a:t>3</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900</a:t>
                      </a:r>
                      <a:r>
                        <a:rPr lang="en-US" sz="800" baseline="-25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7105">
                <a:tc>
                  <a:txBody>
                    <a:bodyPr/>
                    <a:lstStyle/>
                    <a:p>
                      <a:pPr marL="0" marR="0">
                        <a:spcBef>
                          <a:spcPts val="0"/>
                        </a:spcBef>
                        <a:spcAft>
                          <a:spcPts val="0"/>
                        </a:spcAft>
                      </a:pPr>
                      <a:r>
                        <a:rPr lang="en-US" sz="800">
                          <a:solidFill>
                            <a:schemeClr val="tx1"/>
                          </a:solidFill>
                          <a:effectLst/>
                        </a:rPr>
                        <a:t>4</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2x4</a:t>
                      </a:r>
                      <a:r>
                        <a:rPr lang="en-US" sz="800" baseline="30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56700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540</a:t>
                      </a:r>
                      <a:r>
                        <a:rPr lang="en-US" sz="800" baseline="-25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1260,P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300</a:t>
                      </a:r>
                      <a:r>
                        <a:rPr lang="en-US" sz="800" baseline="-25000">
                          <a:solidFill>
                            <a:schemeClr val="tx1"/>
                          </a:solidFill>
                          <a:effectLst/>
                        </a:rPr>
                        <a:t>5</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1800</a:t>
                      </a:r>
                      <a:r>
                        <a:rPr lang="en-US" sz="800" baseline="-25000">
                          <a:solidFill>
                            <a:schemeClr val="tx1"/>
                          </a:solidFill>
                          <a:effectLst/>
                        </a:rPr>
                        <a:t>4</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90</a:t>
                      </a:r>
                      <a:r>
                        <a:rPr lang="en-US" sz="800" baseline="-25000">
                          <a:solidFill>
                            <a:schemeClr val="tx1"/>
                          </a:solidFill>
                          <a:effectLst/>
                        </a:rPr>
                        <a:t>4</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6841">
                <a:tc>
                  <a:txBody>
                    <a:bodyPr/>
                    <a:lstStyle/>
                    <a:p>
                      <a:pPr marL="0" marR="0">
                        <a:spcBef>
                          <a:spcPts val="0"/>
                        </a:spcBef>
                        <a:spcAft>
                          <a:spcPts val="0"/>
                        </a:spcAft>
                      </a:pPr>
                      <a:r>
                        <a:rPr lang="en-US" sz="800">
                          <a:solidFill>
                            <a:schemeClr val="tx1"/>
                          </a:solidFill>
                          <a:effectLst/>
                        </a:rPr>
                        <a:t>6</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2</a:t>
                      </a:r>
                      <a:r>
                        <a:rPr lang="en-US" sz="800" baseline="30000" dirty="0">
                          <a:solidFill>
                            <a:schemeClr val="tx1"/>
                          </a:solidFill>
                          <a:effectLst/>
                        </a:rPr>
                        <a:t>3</a:t>
                      </a:r>
                      <a:r>
                        <a:rPr lang="en-US" sz="800" dirty="0">
                          <a:solidFill>
                            <a:schemeClr val="tx1"/>
                          </a:solidFill>
                          <a:effectLst/>
                        </a:rPr>
                        <a:t>x3</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25200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480</a:t>
                      </a:r>
                      <a:r>
                        <a:rPr lang="en-US" sz="800" baseline="-25000">
                          <a:solidFill>
                            <a:schemeClr val="tx1"/>
                          </a:solidFill>
                          <a:effectLst/>
                        </a:rPr>
                        <a:t>4</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840</a:t>
                      </a:r>
                      <a:r>
                        <a:rPr lang="en-US" sz="800" baseline="-25000">
                          <a:solidFill>
                            <a:schemeClr val="tx1"/>
                          </a:solidFill>
                          <a:effectLst/>
                        </a:rPr>
                        <a:t>4</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1680</a:t>
                      </a:r>
                      <a:r>
                        <a:rPr lang="en-US" sz="800" baseline="-25000">
                          <a:solidFill>
                            <a:schemeClr val="tx1"/>
                          </a:solidFill>
                          <a:effectLst/>
                        </a:rPr>
                        <a:t>3</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2520, 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600</a:t>
                      </a:r>
                      <a:r>
                        <a:rPr lang="en-US" sz="800" baseline="-25000">
                          <a:solidFill>
                            <a:schemeClr val="tx1"/>
                          </a:solidFill>
                          <a:effectLst/>
                        </a:rPr>
                        <a:t>3</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9812">
                <a:tc>
                  <a:txBody>
                    <a:bodyPr/>
                    <a:lstStyle/>
                    <a:p>
                      <a:pPr marL="0" marR="0">
                        <a:spcBef>
                          <a:spcPts val="0"/>
                        </a:spcBef>
                        <a:spcAft>
                          <a:spcPts val="0"/>
                        </a:spcAft>
                      </a:pPr>
                      <a:r>
                        <a:rPr lang="en-US" sz="800">
                          <a:solidFill>
                            <a:schemeClr val="tx1"/>
                          </a:solidFill>
                          <a:effectLst/>
                        </a:rPr>
                        <a:t>6</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2x3</a:t>
                      </a:r>
                      <a:r>
                        <a:rPr lang="en-US" sz="800" baseline="30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50400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1200</a:t>
                      </a:r>
                      <a:r>
                        <a:rPr lang="en-US" sz="800" baseline="-25000">
                          <a:solidFill>
                            <a:schemeClr val="tx1"/>
                          </a:solidFill>
                          <a:effectLst/>
                        </a:rPr>
                        <a:t>5</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1680</a:t>
                      </a:r>
                      <a:r>
                        <a:rPr lang="en-US" sz="800" baseline="-25000">
                          <a:solidFill>
                            <a:schemeClr val="tx1"/>
                          </a:solidFill>
                          <a:effectLst/>
                        </a:rPr>
                        <a:t>4</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2240</a:t>
                      </a:r>
                      <a:r>
                        <a:rPr lang="en-US" sz="800" baseline="-25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10080</a:t>
                      </a:r>
                      <a:r>
                        <a:rPr lang="en-US" sz="800" baseline="-25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160</a:t>
                      </a:r>
                      <a:r>
                        <a:rPr lang="en-US" sz="800" baseline="-25000">
                          <a:solidFill>
                            <a:schemeClr val="tx1"/>
                          </a:solidFill>
                          <a:effectLst/>
                        </a:rPr>
                        <a:t>3</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800</a:t>
                      </a:r>
                      <a:r>
                        <a:rPr lang="en-US" sz="800" baseline="-25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8554">
                <a:tc>
                  <a:txBody>
                    <a:bodyPr/>
                    <a:lstStyle/>
                    <a:p>
                      <a:pPr marL="0" marR="0">
                        <a:spcBef>
                          <a:spcPts val="0"/>
                        </a:spcBef>
                        <a:spcAft>
                          <a:spcPts val="0"/>
                        </a:spcAft>
                      </a:pPr>
                      <a:r>
                        <a:rPr lang="en-US" sz="800">
                          <a:solidFill>
                            <a:schemeClr val="tx1"/>
                          </a:solidFill>
                          <a:effectLst/>
                        </a:rPr>
                        <a:t>6</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2</a:t>
                      </a:r>
                      <a:r>
                        <a:rPr lang="en-US" sz="800" baseline="30000" dirty="0">
                          <a:solidFill>
                            <a:schemeClr val="tx1"/>
                          </a:solidFill>
                          <a:effectLst/>
                        </a:rPr>
                        <a:t>2</a:t>
                      </a:r>
                      <a:r>
                        <a:rPr lang="en-US" sz="800" dirty="0">
                          <a:solidFill>
                            <a:schemeClr val="tx1"/>
                          </a:solidFill>
                          <a:effectLst/>
                        </a:rPr>
                        <a:t>x6</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75600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360,P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3360</a:t>
                      </a:r>
                      <a:r>
                        <a:rPr lang="en-US" sz="800" baseline="-25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240</a:t>
                      </a:r>
                      <a:r>
                        <a:rPr lang="en-US" sz="800" baseline="-25000">
                          <a:solidFill>
                            <a:schemeClr val="tx1"/>
                          </a:solidFill>
                          <a:effectLst/>
                        </a:rPr>
                        <a:t>3</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2400</a:t>
                      </a:r>
                      <a:r>
                        <a:rPr lang="en-US" sz="800" baseline="-25000">
                          <a:solidFill>
                            <a:schemeClr val="tx1"/>
                          </a:solidFill>
                          <a:effectLst/>
                        </a:rPr>
                        <a:t>4</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7105">
                <a:tc>
                  <a:txBody>
                    <a:bodyPr/>
                    <a:lstStyle/>
                    <a:p>
                      <a:pPr marL="0" marR="0">
                        <a:spcBef>
                          <a:spcPts val="0"/>
                        </a:spcBef>
                        <a:spcAft>
                          <a:spcPts val="0"/>
                        </a:spcAft>
                      </a:pPr>
                      <a:r>
                        <a:rPr lang="en-US" sz="800">
                          <a:solidFill>
                            <a:schemeClr val="tx1"/>
                          </a:solidFill>
                          <a:effectLst/>
                        </a:rPr>
                        <a:t>6</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3x6</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201600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960,P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1680,P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20160,P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240</a:t>
                      </a:r>
                      <a:r>
                        <a:rPr lang="en-US" sz="800" baseline="-25000">
                          <a:solidFill>
                            <a:schemeClr val="tx1"/>
                          </a:solidFill>
                          <a:effectLst/>
                        </a:rPr>
                        <a:t>3</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7105">
                <a:tc>
                  <a:txBody>
                    <a:bodyPr/>
                    <a:lstStyle/>
                    <a:p>
                      <a:pPr marL="0" marR="0">
                        <a:spcBef>
                          <a:spcPts val="0"/>
                        </a:spcBef>
                        <a:spcAft>
                          <a:spcPts val="0"/>
                        </a:spcAft>
                      </a:pPr>
                      <a:r>
                        <a:rPr lang="en-US" sz="800" dirty="0">
                          <a:solidFill>
                            <a:schemeClr val="tx1">
                              <a:lumMod val="85000"/>
                              <a:lumOff val="15000"/>
                            </a:schemeClr>
                          </a:solidFill>
                          <a:effectLst/>
                        </a:rPr>
                        <a:t>8</a:t>
                      </a:r>
                      <a:endParaRPr lang="en-US" sz="700" dirty="0">
                        <a:solidFill>
                          <a:schemeClr val="tx1">
                            <a:lumMod val="85000"/>
                            <a:lumOff val="15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lumMod val="85000"/>
                              <a:lumOff val="15000"/>
                            </a:schemeClr>
                          </a:solidFill>
                          <a:effectLst/>
                        </a:rPr>
                        <a:t>8</a:t>
                      </a:r>
                      <a:endParaRPr lang="en-US" sz="700" dirty="0">
                        <a:solidFill>
                          <a:schemeClr val="tx1">
                            <a:lumMod val="85000"/>
                            <a:lumOff val="15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lumMod val="85000"/>
                              <a:lumOff val="15000"/>
                            </a:schemeClr>
                          </a:solidFill>
                          <a:effectLst/>
                        </a:rPr>
                        <a:t>226800</a:t>
                      </a:r>
                      <a:endParaRPr lang="en-US" sz="700" dirty="0">
                        <a:solidFill>
                          <a:schemeClr val="tx1">
                            <a:lumMod val="85000"/>
                            <a:lumOff val="15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lumMod val="85000"/>
                              <a:lumOff val="15000"/>
                            </a:schemeClr>
                          </a:solidFill>
                          <a:effectLst/>
                        </a:rPr>
                        <a:t>0</a:t>
                      </a:r>
                      <a:endParaRPr lang="en-US" sz="700" dirty="0">
                        <a:solidFill>
                          <a:schemeClr val="tx1">
                            <a:lumMod val="85000"/>
                            <a:lumOff val="15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lumMod val="85000"/>
                              <a:lumOff val="15000"/>
                            </a:schemeClr>
                          </a:solidFill>
                          <a:effectLst/>
                        </a:rPr>
                        <a:t>0</a:t>
                      </a:r>
                      <a:endParaRPr lang="en-US" sz="700" dirty="0">
                        <a:solidFill>
                          <a:schemeClr val="tx1">
                            <a:lumMod val="85000"/>
                            <a:lumOff val="15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lumMod val="85000"/>
                              <a:lumOff val="15000"/>
                            </a:schemeClr>
                          </a:solidFill>
                          <a:effectLst/>
                        </a:rPr>
                        <a:t>0</a:t>
                      </a:r>
                      <a:endParaRPr lang="en-US" sz="700" dirty="0">
                        <a:solidFill>
                          <a:schemeClr val="tx1">
                            <a:lumMod val="85000"/>
                            <a:lumOff val="15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lumMod val="85000"/>
                              <a:lumOff val="15000"/>
                            </a:schemeClr>
                          </a:solidFill>
                          <a:effectLst/>
                        </a:rPr>
                        <a:t>5040,P</a:t>
                      </a:r>
                      <a:endParaRPr lang="en-US" sz="700">
                        <a:solidFill>
                          <a:schemeClr val="tx1">
                            <a:lumMod val="85000"/>
                            <a:lumOff val="15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lumMod val="85000"/>
                              <a:lumOff val="15000"/>
                            </a:schemeClr>
                          </a:solidFill>
                          <a:effectLst/>
                        </a:rPr>
                        <a:t>45360</a:t>
                      </a:r>
                      <a:endParaRPr lang="en-US" sz="700" dirty="0">
                        <a:solidFill>
                          <a:schemeClr val="tx1">
                            <a:lumMod val="85000"/>
                            <a:lumOff val="15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lumMod val="85000"/>
                              <a:lumOff val="15000"/>
                            </a:schemeClr>
                          </a:solidFill>
                          <a:effectLst/>
                        </a:rPr>
                        <a:t>240,P</a:t>
                      </a:r>
                      <a:endParaRPr lang="en-US" sz="700" dirty="0">
                        <a:solidFill>
                          <a:schemeClr val="tx1">
                            <a:lumMod val="85000"/>
                            <a:lumOff val="15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lumMod val="85000"/>
                              <a:lumOff val="15000"/>
                            </a:schemeClr>
                          </a:solidFill>
                          <a:effectLst/>
                        </a:rPr>
                        <a:t>0</a:t>
                      </a:r>
                      <a:endParaRPr lang="en-US" sz="700" dirty="0">
                        <a:solidFill>
                          <a:schemeClr val="tx1">
                            <a:lumMod val="85000"/>
                            <a:lumOff val="15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lumMod val="85000"/>
                              <a:lumOff val="15000"/>
                            </a:schemeClr>
                          </a:solidFill>
                          <a:effectLst/>
                        </a:rPr>
                        <a:t>180</a:t>
                      </a:r>
                      <a:endParaRPr lang="en-US" sz="700" dirty="0">
                        <a:solidFill>
                          <a:schemeClr val="tx1">
                            <a:lumMod val="85000"/>
                            <a:lumOff val="15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235">
                <a:tc>
                  <a:txBody>
                    <a:bodyPr/>
                    <a:lstStyle/>
                    <a:p>
                      <a:pPr marL="0" marR="0">
                        <a:spcBef>
                          <a:spcPts val="0"/>
                        </a:spcBef>
                        <a:spcAft>
                          <a:spcPts val="0"/>
                        </a:spcAft>
                      </a:pPr>
                      <a:r>
                        <a:rPr lang="en-US" sz="800">
                          <a:solidFill>
                            <a:schemeClr val="tx1"/>
                          </a:solidFill>
                          <a:effectLst/>
                        </a:rPr>
                        <a:t>10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362880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384,P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accent6">
                              <a:lumMod val="75000"/>
                            </a:schemeClr>
                          </a:solidFill>
                          <a:effectLst/>
                        </a:rPr>
                        <a:t>2880,P</a:t>
                      </a:r>
                      <a:endParaRPr lang="en-US" sz="700" dirty="0">
                        <a:solidFill>
                          <a:schemeClr val="accent6">
                            <a:lumMod val="75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144,P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8570">
                <a:tc>
                  <a:txBody>
                    <a:bodyPr/>
                    <a:lstStyle/>
                    <a:p>
                      <a:pPr marL="0" marR="0">
                        <a:spcBef>
                          <a:spcPts val="0"/>
                        </a:spcBef>
                        <a:spcAft>
                          <a:spcPts val="0"/>
                        </a:spcAft>
                      </a:pPr>
                      <a:r>
                        <a:rPr lang="en-US" sz="1600" b="0" dirty="0">
                          <a:solidFill>
                            <a:schemeClr val="tx1"/>
                          </a:solidFill>
                          <a:effectLst/>
                        </a:rPr>
                        <a:t>12</a:t>
                      </a:r>
                      <a:endParaRPr lang="en-US" sz="1600" b="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0" dirty="0">
                          <a:solidFill>
                            <a:schemeClr val="tx1"/>
                          </a:solidFill>
                          <a:effectLst/>
                        </a:rPr>
                        <a:t>3</a:t>
                      </a:r>
                      <a:r>
                        <a:rPr lang="en-US" sz="1600" b="0" baseline="30000" dirty="0">
                          <a:solidFill>
                            <a:schemeClr val="tx1"/>
                          </a:solidFill>
                          <a:effectLst/>
                        </a:rPr>
                        <a:t>2</a:t>
                      </a:r>
                      <a:r>
                        <a:rPr lang="en-US" sz="1600" b="0" dirty="0">
                          <a:solidFill>
                            <a:schemeClr val="tx1"/>
                          </a:solidFill>
                          <a:effectLst/>
                        </a:rPr>
                        <a:t>4</a:t>
                      </a:r>
                      <a:endParaRPr lang="en-US" sz="1600" b="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0" dirty="0">
                          <a:solidFill>
                            <a:schemeClr val="tx1"/>
                          </a:solidFill>
                          <a:effectLst/>
                        </a:rPr>
                        <a:t>50400</a:t>
                      </a:r>
                      <a:endParaRPr lang="en-US" sz="1600" b="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0" dirty="0">
                          <a:solidFill>
                            <a:schemeClr val="tx1"/>
                          </a:solidFill>
                          <a:effectLst/>
                        </a:rPr>
                        <a:t>0</a:t>
                      </a:r>
                      <a:endParaRPr lang="en-US" sz="1600" b="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0" dirty="0">
                          <a:solidFill>
                            <a:schemeClr val="tx1"/>
                          </a:solidFill>
                          <a:effectLst/>
                        </a:rPr>
                        <a:t>240,P</a:t>
                      </a:r>
                      <a:endParaRPr lang="en-US" sz="1600" b="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0">
                          <a:solidFill>
                            <a:schemeClr val="tx1"/>
                          </a:solidFill>
                          <a:effectLst/>
                        </a:rPr>
                        <a:t>840</a:t>
                      </a:r>
                      <a:r>
                        <a:rPr lang="en-US" sz="1600" b="0" baseline="-25000">
                          <a:solidFill>
                            <a:schemeClr val="tx1"/>
                          </a:solidFill>
                          <a:effectLst/>
                        </a:rPr>
                        <a:t>2</a:t>
                      </a:r>
                      <a:endParaRPr lang="en-US" sz="1600" b="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0">
                          <a:solidFill>
                            <a:schemeClr val="tx1"/>
                          </a:solidFill>
                          <a:effectLst/>
                        </a:rPr>
                        <a:t>0</a:t>
                      </a:r>
                      <a:endParaRPr lang="en-US" sz="1600" b="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0">
                          <a:solidFill>
                            <a:schemeClr val="tx1"/>
                          </a:solidFill>
                          <a:effectLst/>
                        </a:rPr>
                        <a:t>0</a:t>
                      </a:r>
                      <a:endParaRPr lang="en-US" sz="1600" b="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0">
                          <a:solidFill>
                            <a:schemeClr val="tx1"/>
                          </a:solidFill>
                          <a:effectLst/>
                        </a:rPr>
                        <a:t>160</a:t>
                      </a:r>
                      <a:r>
                        <a:rPr lang="en-US" sz="1600" b="0" baseline="-25000">
                          <a:solidFill>
                            <a:schemeClr val="tx1"/>
                          </a:solidFill>
                          <a:effectLst/>
                        </a:rPr>
                        <a:t>3</a:t>
                      </a:r>
                      <a:endParaRPr lang="en-US" sz="1600" b="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0">
                          <a:solidFill>
                            <a:schemeClr val="tx1"/>
                          </a:solidFill>
                          <a:effectLst/>
                        </a:rPr>
                        <a:t>0</a:t>
                      </a:r>
                      <a:endParaRPr lang="en-US" sz="1600" b="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0" dirty="0">
                          <a:solidFill>
                            <a:schemeClr val="tx1"/>
                          </a:solidFill>
                          <a:effectLst/>
                        </a:rPr>
                        <a:t>0</a:t>
                      </a:r>
                      <a:endParaRPr lang="en-US" sz="1600" b="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97105">
                <a:tc>
                  <a:txBody>
                    <a:bodyPr/>
                    <a:lstStyle/>
                    <a:p>
                      <a:pPr marL="0" marR="0">
                        <a:spcBef>
                          <a:spcPts val="0"/>
                        </a:spcBef>
                        <a:spcAft>
                          <a:spcPts val="0"/>
                        </a:spcAft>
                      </a:pPr>
                      <a:r>
                        <a:rPr lang="en-US" sz="800" dirty="0">
                          <a:solidFill>
                            <a:schemeClr val="tx1"/>
                          </a:solidFill>
                          <a:effectLst/>
                        </a:rPr>
                        <a:t>14</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2x7</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259200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rgbClr val="0070C0"/>
                          </a:solidFill>
                          <a:effectLst/>
                        </a:rPr>
                        <a:t>2160,P</a:t>
                      </a:r>
                      <a:endParaRPr lang="en-US" sz="700" dirty="0">
                        <a:solidFill>
                          <a:srgbClr val="0070C0"/>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5760,P</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rgbClr val="0070C0"/>
                          </a:solidFill>
                          <a:effectLst/>
                        </a:rPr>
                        <a:t>25920,P</a:t>
                      </a:r>
                      <a:endParaRPr lang="en-US" sz="700" dirty="0">
                        <a:solidFill>
                          <a:srgbClr val="0070C0"/>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rgbClr val="7030A0"/>
                          </a:solidFill>
                          <a:effectLst/>
                        </a:rPr>
                        <a:t>0</a:t>
                      </a:r>
                      <a:endParaRPr lang="en-US" sz="700" dirty="0">
                        <a:solidFill>
                          <a:srgbClr val="7030A0"/>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rgbClr val="7030A0"/>
                          </a:solidFill>
                          <a:effectLst/>
                        </a:rPr>
                        <a:t>0</a:t>
                      </a:r>
                      <a:endParaRPr lang="en-US" sz="700" dirty="0">
                        <a:solidFill>
                          <a:srgbClr val="7030A0"/>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rgbClr val="7030A0"/>
                          </a:solidFill>
                          <a:effectLst/>
                        </a:rPr>
                        <a:t>0</a:t>
                      </a:r>
                      <a:endParaRPr lang="en-US" sz="700" dirty="0">
                        <a:solidFill>
                          <a:srgbClr val="7030A0"/>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7105">
                <a:tc>
                  <a:txBody>
                    <a:bodyPr/>
                    <a:lstStyle/>
                    <a:p>
                      <a:pPr marL="0" marR="0">
                        <a:spcBef>
                          <a:spcPts val="0"/>
                        </a:spcBef>
                        <a:spcAft>
                          <a:spcPts val="0"/>
                        </a:spcAft>
                      </a:pPr>
                      <a:r>
                        <a:rPr lang="en-US" sz="800">
                          <a:solidFill>
                            <a:schemeClr val="tx1"/>
                          </a:solidFill>
                          <a:effectLst/>
                        </a:rPr>
                        <a:t>20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4x5</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181440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964,P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rgbClr val="0070C0"/>
                          </a:solidFill>
                          <a:effectLst/>
                        </a:rPr>
                        <a:t>18144,P</a:t>
                      </a:r>
                      <a:endParaRPr lang="en-US" sz="700" dirty="0">
                        <a:solidFill>
                          <a:srgbClr val="0070C0"/>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1440,P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7105">
                <a:tc>
                  <a:txBody>
                    <a:bodyPr/>
                    <a:lstStyle/>
                    <a:p>
                      <a:pPr marL="0" marR="0">
                        <a:spcBef>
                          <a:spcPts val="0"/>
                        </a:spcBef>
                        <a:spcAft>
                          <a:spcPts val="0"/>
                        </a:spcAft>
                      </a:pPr>
                      <a:r>
                        <a:rPr lang="en-US" sz="800">
                          <a:solidFill>
                            <a:schemeClr val="tx1"/>
                          </a:solidFill>
                          <a:effectLst/>
                        </a:rPr>
                        <a:t>30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2x3x5</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120960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rgbClr val="0070C0"/>
                          </a:solidFill>
                          <a:effectLst/>
                        </a:rPr>
                        <a:t>1008,P</a:t>
                      </a:r>
                      <a:endParaRPr lang="en-US" sz="700" dirty="0">
                        <a:solidFill>
                          <a:srgbClr val="0070C0"/>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2688,P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rgbClr val="0070C0"/>
                          </a:solidFill>
                          <a:effectLst/>
                        </a:rPr>
                        <a:t>960,P</a:t>
                      </a:r>
                      <a:endParaRPr lang="en-US" sz="700" dirty="0">
                        <a:solidFill>
                          <a:srgbClr val="0070C0"/>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0319">
                <a:tc>
                  <a:txBody>
                    <a:bodyPr/>
                    <a:lstStyle/>
                    <a:p>
                      <a:pPr marL="0" marR="0">
                        <a:spcBef>
                          <a:spcPts val="0"/>
                        </a:spcBef>
                        <a:spcAft>
                          <a:spcPts val="0"/>
                        </a:spcAft>
                      </a:pPr>
                      <a:r>
                        <a:rPr lang="en-US" sz="800" dirty="0" smtClean="0">
                          <a:solidFill>
                            <a:schemeClr val="tx1"/>
                          </a:solidFill>
                          <a:effectLst/>
                        </a:rPr>
                        <a:t>-EVEN-</a:t>
                      </a:r>
                      <a:r>
                        <a:rPr lang="en-US" sz="800" dirty="0">
                          <a:solidFill>
                            <a:schemeClr val="tx1"/>
                          </a:solidFill>
                          <a:effectLst/>
                        </a:rPr>
                        <a:t>-----</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7105">
                <a:tc>
                  <a:txBody>
                    <a:bodyPr/>
                    <a:lstStyle/>
                    <a:p>
                      <a:pPr marL="0" marR="0">
                        <a:spcBef>
                          <a:spcPts val="0"/>
                        </a:spcBef>
                        <a:spcAft>
                          <a:spcPts val="0"/>
                        </a:spcAft>
                      </a:pPr>
                      <a:r>
                        <a:rPr lang="en-US" sz="800">
                          <a:solidFill>
                            <a:schemeClr val="tx1"/>
                          </a:solidFill>
                          <a:effectLst/>
                        </a:rPr>
                        <a:t>6</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 x 6</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151200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720, 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2520</a:t>
                      </a:r>
                      <a:r>
                        <a:rPr lang="en-US" sz="800" baseline="-25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6720</a:t>
                      </a:r>
                      <a:r>
                        <a:rPr lang="en-US" sz="800" baseline="-25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30240</a:t>
                      </a:r>
                      <a:r>
                        <a:rPr lang="en-US" sz="800" baseline="-25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160 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7105">
                <a:tc>
                  <a:txBody>
                    <a:bodyPr/>
                    <a:lstStyle/>
                    <a:p>
                      <a:pPr marL="0" marR="0">
                        <a:spcBef>
                          <a:spcPts val="0"/>
                        </a:spcBef>
                        <a:spcAft>
                          <a:spcPts val="0"/>
                        </a:spcAft>
                      </a:pPr>
                      <a:r>
                        <a:rPr lang="en-US" sz="800" dirty="0">
                          <a:solidFill>
                            <a:schemeClr val="tx1"/>
                          </a:solidFill>
                          <a:effectLst/>
                        </a:rPr>
                        <a:t>9</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9</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403200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P</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smtClean="0">
                          <a:solidFill>
                            <a:schemeClr val="tx1"/>
                          </a:solidFill>
                          <a:effectLst/>
                        </a:rPr>
                        <a:t>40320, P</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7105">
                <a:tc>
                  <a:txBody>
                    <a:bodyPr/>
                    <a:lstStyle/>
                    <a:p>
                      <a:pPr marL="0" marR="0">
                        <a:spcBef>
                          <a:spcPts val="0"/>
                        </a:spcBef>
                        <a:spcAft>
                          <a:spcPts val="0"/>
                        </a:spcAft>
                      </a:pPr>
                      <a:r>
                        <a:rPr lang="en-US" sz="800">
                          <a:solidFill>
                            <a:schemeClr val="tx1"/>
                          </a:solidFill>
                          <a:effectLst/>
                        </a:rPr>
                        <a:t>12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4x6</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151200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720, 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160, 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2400</a:t>
                      </a:r>
                      <a:r>
                        <a:rPr lang="en-US" sz="800" baseline="-25000">
                          <a:solidFill>
                            <a:schemeClr val="tx1"/>
                          </a:solidFill>
                          <a:effectLst/>
                        </a:rPr>
                        <a:t>x2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7105">
                <a:tc>
                  <a:txBody>
                    <a:bodyPr/>
                    <a:lstStyle/>
                    <a:p>
                      <a:pPr marL="0" marR="0">
                        <a:spcBef>
                          <a:spcPts val="0"/>
                        </a:spcBef>
                        <a:spcAft>
                          <a:spcPts val="0"/>
                        </a:spcAft>
                      </a:pPr>
                      <a:r>
                        <a:rPr lang="en-US" sz="800">
                          <a:solidFill>
                            <a:schemeClr val="tx1"/>
                          </a:solidFill>
                          <a:effectLst/>
                        </a:rPr>
                        <a:t>12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2x3x4</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151200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1440</a:t>
                      </a:r>
                      <a:r>
                        <a:rPr lang="en-US" sz="800" baseline="-25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2520</a:t>
                      </a:r>
                      <a:r>
                        <a:rPr lang="en-US" sz="800" baseline="-25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3360 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15120 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1200 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7105">
                <a:tc>
                  <a:txBody>
                    <a:bodyPr/>
                    <a:lstStyle/>
                    <a:p>
                      <a:pPr marL="0" marR="0">
                        <a:spcBef>
                          <a:spcPts val="0"/>
                        </a:spcBef>
                        <a:spcAft>
                          <a:spcPts val="0"/>
                        </a:spcAft>
                      </a:pPr>
                      <a:r>
                        <a:rPr lang="en-US" sz="800" dirty="0">
                          <a:solidFill>
                            <a:schemeClr val="tx2">
                              <a:lumMod val="60000"/>
                              <a:lumOff val="40000"/>
                            </a:schemeClr>
                          </a:solidFill>
                          <a:effectLst/>
                        </a:rPr>
                        <a:t>21</a:t>
                      </a:r>
                      <a:endParaRPr lang="en-US" sz="700" dirty="0">
                        <a:solidFill>
                          <a:schemeClr val="tx2">
                            <a:lumMod val="60000"/>
                            <a:lumOff val="40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2">
                              <a:lumMod val="60000"/>
                              <a:lumOff val="40000"/>
                            </a:schemeClr>
                          </a:solidFill>
                          <a:effectLst/>
                        </a:rPr>
                        <a:t>3 x 7</a:t>
                      </a:r>
                      <a:endParaRPr lang="en-US" sz="700" dirty="0">
                        <a:solidFill>
                          <a:schemeClr val="tx2">
                            <a:lumMod val="60000"/>
                            <a:lumOff val="40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2">
                              <a:lumMod val="60000"/>
                              <a:lumOff val="40000"/>
                            </a:schemeClr>
                          </a:solidFill>
                          <a:effectLst/>
                        </a:rPr>
                        <a:t>172800</a:t>
                      </a:r>
                      <a:endParaRPr lang="en-US" sz="700" dirty="0">
                        <a:solidFill>
                          <a:schemeClr val="tx2">
                            <a:lumMod val="60000"/>
                            <a:lumOff val="40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2">
                              <a:lumMod val="60000"/>
                              <a:lumOff val="40000"/>
                            </a:schemeClr>
                          </a:solidFill>
                          <a:effectLst/>
                        </a:rPr>
                        <a:t>P</a:t>
                      </a:r>
                      <a:endParaRPr lang="en-US" sz="700" dirty="0">
                        <a:solidFill>
                          <a:schemeClr val="tx2">
                            <a:lumMod val="60000"/>
                            <a:lumOff val="40000"/>
                          </a:schemeClr>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1440 P</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7105">
                <a:tc>
                  <a:txBody>
                    <a:bodyPr/>
                    <a:lstStyle/>
                    <a:p>
                      <a:pPr marL="0" marR="0">
                        <a:spcBef>
                          <a:spcPts val="0"/>
                        </a:spcBef>
                        <a:spcAft>
                          <a:spcPts val="0"/>
                        </a:spcAft>
                      </a:pPr>
                      <a:r>
                        <a:rPr lang="en-US" sz="800" dirty="0">
                          <a:solidFill>
                            <a:schemeClr val="tx1"/>
                          </a:solidFill>
                          <a:effectLst/>
                        </a:rPr>
                        <a:t>8</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8x2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226800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0</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5040,P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0</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240,P</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solidFill>
                            <a:schemeClr val="tx1"/>
                          </a:solidFill>
                          <a:effectLst/>
                        </a:rPr>
                        <a:t>3600</a:t>
                      </a:r>
                      <a:r>
                        <a:rPr lang="en-US" sz="800" baseline="-25000">
                          <a:solidFill>
                            <a:schemeClr val="tx1"/>
                          </a:solidFill>
                          <a:effectLst/>
                        </a:rPr>
                        <a:t>2</a:t>
                      </a:r>
                      <a:endParaRPr lang="en-US" sz="70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solidFill>
                            <a:schemeClr val="tx1"/>
                          </a:solidFill>
                          <a:effectLst/>
                        </a:rPr>
                        <a:t>180</a:t>
                      </a:r>
                      <a:r>
                        <a:rPr lang="en-US" sz="800" baseline="-25000" dirty="0">
                          <a:solidFill>
                            <a:schemeClr val="tx1"/>
                          </a:solidFill>
                          <a:effectLst/>
                        </a:rPr>
                        <a:t>2</a:t>
                      </a:r>
                      <a:endParaRPr lang="en-US" sz="700" dirty="0">
                        <a:solidFill>
                          <a:schemeClr val="tx1"/>
                        </a:solidFill>
                        <a:effectLst/>
                        <a:latin typeface="Times New Roman"/>
                        <a:ea typeface="Times New Roman"/>
                      </a:endParaRPr>
                    </a:p>
                  </a:txBody>
                  <a:tcPr marL="39224" marR="392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Rectangle 2"/>
          <p:cNvSpPr>
            <a:spLocks noChangeArrowheads="1"/>
          </p:cNvSpPr>
          <p:nvPr/>
        </p:nvSpPr>
        <p:spPr bwMode="auto">
          <a:xfrm>
            <a:off x="2362201" y="16441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778797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i="1" dirty="0" smtClean="0"/>
              <a:t>S10</a:t>
            </a:r>
            <a:endParaRPr lang="en-US" sz="2800" i="1" dirty="0"/>
          </a:p>
        </p:txBody>
      </p:sp>
      <p:sp>
        <p:nvSpPr>
          <p:cNvPr id="3" name="Content Placeholder 2"/>
          <p:cNvSpPr>
            <a:spLocks noGrp="1"/>
          </p:cNvSpPr>
          <p:nvPr>
            <p:ph idx="1"/>
          </p:nvPr>
        </p:nvSpPr>
        <p:spPr/>
        <p:txBody>
          <a:bodyPr>
            <a:normAutofit fontScale="92500" lnSpcReduction="10000"/>
          </a:bodyPr>
          <a:lstStyle/>
          <a:p>
            <a:r>
              <a:rPr lang="en-US" sz="2000" dirty="0" smtClean="0">
                <a:cs typeface="Times New Roman" pitchFamily="18" charset="0"/>
              </a:rPr>
              <a:t>We first found that the </a:t>
            </a:r>
            <a:r>
              <a:rPr lang="en-US" sz="2000" dirty="0">
                <a:cs typeface="Times New Roman" pitchFamily="18" charset="0"/>
              </a:rPr>
              <a:t>Covering number has </a:t>
            </a:r>
            <a:r>
              <a:rPr lang="en-US" sz="2000" b="1" dirty="0">
                <a:cs typeface="Times New Roman" pitchFamily="18" charset="0"/>
              </a:rPr>
              <a:t>upper bound</a:t>
            </a:r>
            <a:r>
              <a:rPr lang="en-US" sz="2000" dirty="0">
                <a:cs typeface="Times New Roman" pitchFamily="18" charset="0"/>
              </a:rPr>
              <a:t>: MS1+MS3+MS5+MS7 =1+120+10+126=257</a:t>
            </a:r>
            <a:r>
              <a:rPr lang="en-US" sz="2000" dirty="0" smtClean="0">
                <a:cs typeface="Times New Roman" pitchFamily="18" charset="0"/>
              </a:rPr>
              <a:t>.</a:t>
            </a:r>
            <a:r>
              <a:rPr lang="en-US" sz="2000" dirty="0">
                <a:cs typeface="Times New Roman" pitchFamily="18" charset="0"/>
              </a:rPr>
              <a:t> </a:t>
            </a:r>
          </a:p>
          <a:p>
            <a:r>
              <a:rPr lang="en-US" sz="2000" dirty="0">
                <a:cs typeface="Times New Roman" pitchFamily="18" charset="0"/>
              </a:rPr>
              <a:t>However, we ran a</a:t>
            </a:r>
            <a:r>
              <a:rPr lang="en-US" sz="2000" dirty="0" smtClean="0">
                <a:cs typeface="Times New Roman" pitchFamily="18" charset="0"/>
              </a:rPr>
              <a:t> </a:t>
            </a:r>
            <a:r>
              <a:rPr lang="en-US" sz="2000" dirty="0">
                <a:cs typeface="Times New Roman" pitchFamily="18" charset="0"/>
              </a:rPr>
              <a:t>Greedy algorithm on MS3 and found out that </a:t>
            </a:r>
            <a:r>
              <a:rPr lang="en-US" sz="2000" dirty="0" smtClean="0">
                <a:cs typeface="Times New Roman" pitchFamily="18" charset="0"/>
              </a:rPr>
              <a:t>84 </a:t>
            </a:r>
            <a:r>
              <a:rPr lang="en-US" sz="2000" dirty="0">
                <a:cs typeface="Times New Roman" pitchFamily="18" charset="0"/>
              </a:rPr>
              <a:t>groups only from </a:t>
            </a:r>
            <a:r>
              <a:rPr lang="en-US" sz="2000" dirty="0" smtClean="0">
                <a:cs typeface="Times New Roman" pitchFamily="18" charset="0"/>
              </a:rPr>
              <a:t>MS3 are sufficient to cover the </a:t>
            </a:r>
            <a:r>
              <a:rPr lang="en-US" sz="2000" dirty="0">
                <a:cs typeface="Times New Roman" pitchFamily="18" charset="0"/>
              </a:rPr>
              <a:t>elements of type </a:t>
            </a:r>
            <a:r>
              <a:rPr lang="en-US" sz="2000" dirty="0" smtClean="0">
                <a:cs typeface="Times New Roman" pitchFamily="18" charset="0"/>
              </a:rPr>
              <a:t>3</a:t>
            </a:r>
            <a:r>
              <a:rPr lang="en-US" sz="2000" baseline="30000" dirty="0" smtClean="0">
                <a:cs typeface="Times New Roman" pitchFamily="18" charset="0"/>
              </a:rPr>
              <a:t>2</a:t>
            </a:r>
            <a:r>
              <a:rPr lang="en-US" sz="2000" dirty="0" smtClean="0">
                <a:cs typeface="Times New Roman" pitchFamily="18" charset="0"/>
              </a:rPr>
              <a:t>x4. So:</a:t>
            </a:r>
          </a:p>
          <a:p>
            <a:r>
              <a:rPr lang="en-US" sz="2000" dirty="0" smtClean="0">
                <a:cs typeface="Times New Roman" pitchFamily="18" charset="0"/>
              </a:rPr>
              <a:t> σ </a:t>
            </a:r>
            <a:r>
              <a:rPr lang="en-US" sz="2000" dirty="0">
                <a:cs typeface="Times New Roman" pitchFamily="18" charset="0"/>
              </a:rPr>
              <a:t>≤ 1+84+10+126=221. </a:t>
            </a:r>
          </a:p>
          <a:p>
            <a:r>
              <a:rPr lang="en-US" sz="2000" dirty="0">
                <a:cs typeface="Times New Roman" pitchFamily="18" charset="0"/>
              </a:rPr>
              <a:t>The upper bound </a:t>
            </a:r>
            <a:r>
              <a:rPr lang="en-US" sz="2000" dirty="0" smtClean="0">
                <a:cs typeface="Times New Roman" pitchFamily="18" charset="0"/>
              </a:rPr>
              <a:t>was </a:t>
            </a:r>
            <a:r>
              <a:rPr lang="en-US" sz="2000" dirty="0">
                <a:cs typeface="Times New Roman" pitchFamily="18" charset="0"/>
              </a:rPr>
              <a:t>reduced.</a:t>
            </a:r>
          </a:p>
          <a:p>
            <a:r>
              <a:rPr lang="en-US" sz="2000" dirty="0">
                <a:cs typeface="Times New Roman" pitchFamily="18" charset="0"/>
              </a:rPr>
              <a:t>  </a:t>
            </a:r>
          </a:p>
          <a:p>
            <a:r>
              <a:rPr lang="en-US" sz="2000" b="1" dirty="0">
                <a:cs typeface="Times New Roman" pitchFamily="18" charset="0"/>
              </a:rPr>
              <a:t>The lower bound: </a:t>
            </a:r>
            <a:r>
              <a:rPr lang="en-US" sz="2000" dirty="0">
                <a:cs typeface="Times New Roman" pitchFamily="18" charset="0"/>
              </a:rPr>
              <a:t>The elements of type 3</a:t>
            </a:r>
            <a:r>
              <a:rPr lang="en-US" sz="2000" baseline="30000" dirty="0">
                <a:cs typeface="Times New Roman" pitchFamily="18" charset="0"/>
              </a:rPr>
              <a:t>2 </a:t>
            </a:r>
            <a:r>
              <a:rPr lang="en-US" sz="2000" dirty="0">
                <a:cs typeface="Times New Roman" pitchFamily="18" charset="0"/>
              </a:rPr>
              <a:t>x 4 are 50400. If they were </a:t>
            </a:r>
            <a:r>
              <a:rPr lang="en-US" sz="2000" dirty="0" smtClean="0">
                <a:cs typeface="Times New Roman" pitchFamily="18" charset="0"/>
              </a:rPr>
              <a:t>partitioned </a:t>
            </a:r>
            <a:r>
              <a:rPr lang="en-US" sz="2000" dirty="0">
                <a:cs typeface="Times New Roman" pitchFamily="18" charset="0"/>
              </a:rPr>
              <a:t>in MS3 we would have needed 50400/840 = 60. </a:t>
            </a:r>
            <a:endParaRPr lang="en-US" sz="2000" dirty="0" smtClean="0">
              <a:cs typeface="Times New Roman" pitchFamily="18" charset="0"/>
            </a:endParaRPr>
          </a:p>
          <a:p>
            <a:r>
              <a:rPr lang="en-US" sz="2000" dirty="0" smtClean="0">
                <a:cs typeface="Times New Roman" pitchFamily="18" charset="0"/>
              </a:rPr>
              <a:t>So</a:t>
            </a:r>
            <a:r>
              <a:rPr lang="en-US" sz="2000" dirty="0">
                <a:cs typeface="Times New Roman" pitchFamily="18" charset="0"/>
              </a:rPr>
              <a:t>, we need at least 61 from them.</a:t>
            </a:r>
          </a:p>
          <a:p>
            <a:r>
              <a:rPr lang="en-US" sz="2000" dirty="0" smtClean="0">
                <a:cs typeface="Times New Roman" pitchFamily="18" charset="0"/>
              </a:rPr>
              <a:t>   </a:t>
            </a:r>
            <a:r>
              <a:rPr lang="en-US" sz="2000" dirty="0">
                <a:cs typeface="Times New Roman" pitchFamily="18" charset="0"/>
              </a:rPr>
              <a:t>1+61+10+126= 198.</a:t>
            </a:r>
          </a:p>
          <a:p>
            <a:r>
              <a:rPr lang="en-US" sz="2000" dirty="0">
                <a:cs typeface="Times New Roman" pitchFamily="18" charset="0"/>
              </a:rPr>
              <a:t> </a:t>
            </a:r>
          </a:p>
          <a:p>
            <a:r>
              <a:rPr lang="en-US" sz="2000" b="1" dirty="0">
                <a:cs typeface="Times New Roman" pitchFamily="18" charset="0"/>
              </a:rPr>
              <a:t>Hence 198 ≤ σ ≤221</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0" indent="0">
              <a:buNone/>
            </a:pPr>
            <a:r>
              <a:rPr lang="en-US" sz="2000" dirty="0">
                <a:latin typeface="Times New Roman" pitchFamily="18" charset="0"/>
                <a:cs typeface="Times New Roman" pitchFamily="18" charset="0"/>
              </a:rPr>
              <a:t> </a:t>
            </a:r>
          </a:p>
          <a:p>
            <a:endParaRPr lang="en-US" dirty="0"/>
          </a:p>
        </p:txBody>
      </p:sp>
    </p:spTree>
    <p:extLst>
      <p:ext uri="{BB962C8B-B14F-4D97-AF65-F5344CB8AC3E}">
        <p14:creationId xmlns:p14="http://schemas.microsoft.com/office/powerpoint/2010/main" val="35764206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Theorem 1:</a:t>
            </a:r>
            <a:br>
              <a:rPr lang="en-US" sz="2800" dirty="0" smtClean="0"/>
            </a:br>
            <a:r>
              <a:rPr lang="en-US" sz="2800" b="1" dirty="0" smtClean="0"/>
              <a:t>The </a:t>
            </a:r>
            <a:r>
              <a:rPr lang="en-US" sz="2800" b="1" dirty="0"/>
              <a:t>C</a:t>
            </a:r>
            <a:r>
              <a:rPr lang="en-US" sz="2800" b="1" dirty="0" smtClean="0"/>
              <a:t>overing </a:t>
            </a:r>
            <a:r>
              <a:rPr lang="en-US" sz="2800" b="1" dirty="0"/>
              <a:t>N</a:t>
            </a:r>
            <a:r>
              <a:rPr lang="en-US" sz="2800" b="1" dirty="0" smtClean="0"/>
              <a:t>umber of S</a:t>
            </a:r>
            <a:r>
              <a:rPr lang="en-US" sz="2200" b="1" dirty="0" smtClean="0"/>
              <a:t>10</a:t>
            </a:r>
            <a:r>
              <a:rPr lang="en-US" sz="2800" b="1" dirty="0" smtClean="0"/>
              <a:t> is 221.</a:t>
            </a:r>
            <a:br>
              <a:rPr lang="en-US" sz="2800" b="1" dirty="0" smtClean="0"/>
            </a:br>
            <a:endParaRPr lang="en-US" sz="2800" i="1" dirty="0"/>
          </a:p>
        </p:txBody>
      </p:sp>
      <p:sp>
        <p:nvSpPr>
          <p:cNvPr id="3" name="Content Placeholder 2"/>
          <p:cNvSpPr>
            <a:spLocks noGrp="1"/>
          </p:cNvSpPr>
          <p:nvPr>
            <p:ph idx="1"/>
          </p:nvPr>
        </p:nvSpPr>
        <p:spPr>
          <a:xfrm>
            <a:off x="76200" y="1447800"/>
            <a:ext cx="8229600" cy="4953000"/>
          </a:xfrm>
        </p:spPr>
        <p:txBody>
          <a:bodyPr/>
          <a:lstStyle/>
          <a:p>
            <a:r>
              <a:rPr lang="en-US" sz="2400" i="1" dirty="0"/>
              <a:t>Sketch of the Proof:</a:t>
            </a:r>
            <a:endParaRPr lang="en-US" sz="2400" dirty="0" smtClean="0"/>
          </a:p>
          <a:p>
            <a:r>
              <a:rPr lang="en-US" sz="2400" dirty="0" smtClean="0"/>
              <a:t>It is not difficult to see from the Inventory that the groups from MS3, MS5, and MS7 represent a covering of the odd permutations, and MS1={A</a:t>
            </a:r>
            <a:r>
              <a:rPr lang="en-US" sz="2000" dirty="0" smtClean="0"/>
              <a:t>10</a:t>
            </a:r>
            <a:r>
              <a:rPr lang="en-US" sz="2400" dirty="0" smtClean="0"/>
              <a:t>} covers the even. </a:t>
            </a:r>
          </a:p>
          <a:p>
            <a:r>
              <a:rPr lang="en-US" sz="2400" dirty="0" smtClean="0">
                <a:solidFill>
                  <a:schemeClr val="accent2">
                    <a:lumMod val="60000"/>
                    <a:lumOff val="40000"/>
                  </a:schemeClr>
                </a:solidFill>
              </a:rPr>
              <a:t>We want to minimize this covering.</a:t>
            </a:r>
          </a:p>
          <a:p>
            <a:endParaRPr lang="en-US" sz="2400" dirty="0" smtClean="0"/>
          </a:p>
          <a:p>
            <a:r>
              <a:rPr lang="en-US" sz="2400" dirty="0" smtClean="0">
                <a:solidFill>
                  <a:srgbClr val="C00000"/>
                </a:solidFill>
              </a:rPr>
              <a:t>The problematic elements are of structure 3x3x4, of order 12. </a:t>
            </a:r>
          </a:p>
          <a:p>
            <a:endParaRPr lang="en-US" sz="2400" dirty="0" smtClean="0"/>
          </a:p>
          <a:p>
            <a:r>
              <a:rPr lang="en-US" sz="2400" dirty="0" smtClean="0"/>
              <a:t>The proof further </a:t>
            </a:r>
            <a:r>
              <a:rPr lang="en-US" sz="2400" dirty="0"/>
              <a:t>involves </a:t>
            </a:r>
            <a:r>
              <a:rPr lang="en-US" sz="2400" i="1" dirty="0" smtClean="0"/>
              <a:t>Incidence matrices</a:t>
            </a:r>
            <a:r>
              <a:rPr lang="en-US" sz="2400" dirty="0" smtClean="0"/>
              <a:t>, and </a:t>
            </a:r>
            <a:r>
              <a:rPr lang="en-US" sz="2400" i="1" dirty="0" err="1" smtClean="0"/>
              <a:t>Combinatorics</a:t>
            </a:r>
            <a:r>
              <a:rPr lang="en-US" sz="2400" i="1" dirty="0" smtClean="0"/>
              <a:t>.</a:t>
            </a:r>
            <a:endParaRPr lang="en-US" sz="2400" i="1" dirty="0"/>
          </a:p>
        </p:txBody>
      </p:sp>
    </p:spTree>
    <p:extLst>
      <p:ext uri="{BB962C8B-B14F-4D97-AF65-F5344CB8AC3E}">
        <p14:creationId xmlns:p14="http://schemas.microsoft.com/office/powerpoint/2010/main" val="7182645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2000" dirty="0" smtClean="0"/>
              <a:t>The elements of type 3*3*4</a:t>
            </a:r>
          </a:p>
        </p:txBody>
      </p:sp>
      <mc:AlternateContent xmlns:mc="http://schemas.openxmlformats.org/markup-compatibility/2006">
        <mc:Choice xmlns:a14="http://schemas.microsoft.com/office/drawing/2010/main" Requires="a14">
          <p:sp>
            <p:nvSpPr>
              <p:cNvPr id="19459" name="Content Placeholder 2"/>
              <p:cNvSpPr>
                <a:spLocks noGrp="1"/>
              </p:cNvSpPr>
              <p:nvPr>
                <p:ph idx="1"/>
              </p:nvPr>
            </p:nvSpPr>
            <p:spPr>
              <a:xfrm>
                <a:off x="533400" y="1143000"/>
                <a:ext cx="8229600" cy="4906964"/>
              </a:xfrm>
            </p:spPr>
            <p:txBody>
              <a:bodyPr>
                <a:normAutofit lnSpcReduction="10000"/>
              </a:bodyPr>
              <a:lstStyle/>
              <a:p>
                <a:r>
                  <a:rPr lang="en-US" sz="2000" dirty="0" smtClean="0">
                    <a:cs typeface="Times New Roman" pitchFamily="18" charset="0"/>
                  </a:rPr>
                  <a:t>There are 50,400 elements of type 3*3*4 in S10. </a:t>
                </a:r>
                <a:r>
                  <a:rPr lang="en-US" sz="2000" dirty="0">
                    <a:cs typeface="Times New Roman" pitchFamily="18" charset="0"/>
                  </a:rPr>
                  <a:t>They are to be found in MS3, but are not partitioned. </a:t>
                </a:r>
              </a:p>
              <a:p>
                <a:r>
                  <a:rPr lang="en-US" sz="2000" dirty="0">
                    <a:cs typeface="Times New Roman" pitchFamily="18" charset="0"/>
                  </a:rPr>
                  <a:t>Each class of MS3 contains 840 such elements, and each element is in exactly 2 subgroups of MS3</a:t>
                </a:r>
                <a:r>
                  <a:rPr lang="en-US" sz="2000" dirty="0" smtClean="0">
                    <a:cs typeface="Times New Roman" pitchFamily="18" charset="0"/>
                  </a:rPr>
                  <a:t>.</a:t>
                </a:r>
                <a:endParaRPr lang="en-US" sz="2000" dirty="0">
                  <a:cs typeface="Times New Roman" pitchFamily="18" charset="0"/>
                </a:endParaRPr>
              </a:p>
              <a:p>
                <a:r>
                  <a:rPr lang="en-US" sz="2000" b="1" dirty="0">
                    <a:cs typeface="Times New Roman" pitchFamily="18" charset="0"/>
                  </a:rPr>
                  <a:t>Because the subgroups of MS3 are isomorphic to S3xS7, we can label them by the letters fixed by the respective S7, i.e.</a:t>
                </a:r>
              </a:p>
              <a:p>
                <a:r>
                  <a:rPr lang="en-US" sz="2000" b="1" dirty="0">
                    <a:cs typeface="Times New Roman" pitchFamily="18" charset="0"/>
                  </a:rPr>
                  <a:t>MS3 = {H(k</a:t>
                </a:r>
                <a14:m>
                  <m:oMath xmlns:m="http://schemas.openxmlformats.org/officeDocument/2006/math">
                    <m:r>
                      <a:rPr lang="en-US" sz="1600" b="1" i="1" dirty="0"/>
                      <m:t>𝟏</m:t>
                    </m:r>
                  </m:oMath>
                </a14:m>
                <a:r>
                  <a:rPr lang="en-US" sz="2000" b="1" dirty="0">
                    <a:cs typeface="Times New Roman" pitchFamily="18" charset="0"/>
                  </a:rPr>
                  <a:t>,k</a:t>
                </a:r>
                <a:r>
                  <a:rPr lang="en-US" sz="1600" b="1" dirty="0">
                    <a:cs typeface="Times New Roman" pitchFamily="18" charset="0"/>
                  </a:rPr>
                  <a:t>2</a:t>
                </a:r>
                <a:r>
                  <a:rPr lang="en-US" sz="2000" b="1" dirty="0">
                    <a:cs typeface="Times New Roman" pitchFamily="18" charset="0"/>
                  </a:rPr>
                  <a:t>,k</a:t>
                </a:r>
                <a:r>
                  <a:rPr lang="en-US" sz="1600" b="1" dirty="0">
                    <a:cs typeface="Times New Roman" pitchFamily="18" charset="0"/>
                  </a:rPr>
                  <a:t>3</a:t>
                </a:r>
                <a:r>
                  <a:rPr lang="en-US" sz="2000" b="1" dirty="0">
                    <a:cs typeface="Times New Roman" pitchFamily="18" charset="0"/>
                  </a:rPr>
                  <a:t>), </a:t>
                </a:r>
                <a:r>
                  <a:rPr lang="en-US" sz="2000" b="1" dirty="0" smtClean="0">
                    <a:cs typeface="Times New Roman" pitchFamily="18" charset="0"/>
                  </a:rPr>
                  <a:t> k</a:t>
                </a:r>
                <a:r>
                  <a:rPr lang="en-US" sz="1600" b="1" dirty="0" smtClean="0">
                    <a:cs typeface="Times New Roman" pitchFamily="18" charset="0"/>
                  </a:rPr>
                  <a:t>1</a:t>
                </a:r>
                <a:r>
                  <a:rPr lang="en-US" sz="2000" b="1" dirty="0" smtClean="0">
                    <a:cs typeface="Times New Roman" pitchFamily="18" charset="0"/>
                  </a:rPr>
                  <a:t>,k</a:t>
                </a:r>
                <a:r>
                  <a:rPr lang="en-US" sz="1600" b="1" dirty="0" smtClean="0">
                    <a:cs typeface="Times New Roman" pitchFamily="18" charset="0"/>
                  </a:rPr>
                  <a:t>2</a:t>
                </a:r>
                <a:r>
                  <a:rPr lang="en-US" sz="2000" b="1" dirty="0" smtClean="0">
                    <a:cs typeface="Times New Roman" pitchFamily="18" charset="0"/>
                  </a:rPr>
                  <a:t>,k</a:t>
                </a:r>
                <a:r>
                  <a:rPr lang="en-US" sz="1600" b="1" dirty="0" smtClean="0">
                    <a:cs typeface="Times New Roman" pitchFamily="18" charset="0"/>
                  </a:rPr>
                  <a:t>3</a:t>
                </a:r>
                <a:r>
                  <a:rPr lang="en-US" sz="2000" b="1" dirty="0" smtClean="0">
                    <a:cs typeface="Times New Roman" pitchFamily="18" charset="0"/>
                  </a:rPr>
                  <a:t> </a:t>
                </a:r>
                <a:r>
                  <a:rPr lang="el-GR" sz="2000" b="1" dirty="0">
                    <a:cs typeface="Times New Roman" pitchFamily="18" charset="0"/>
                  </a:rPr>
                  <a:t>ϵ</a:t>
                </a:r>
                <a:r>
                  <a:rPr lang="en-US" sz="2000" b="1" dirty="0">
                    <a:cs typeface="Times New Roman" pitchFamily="18" charset="0"/>
                  </a:rPr>
                  <a:t> {0</a:t>
                </a:r>
                <a:r>
                  <a:rPr lang="en-US" sz="2000" b="1" dirty="0" smtClean="0">
                    <a:cs typeface="Times New Roman" pitchFamily="18" charset="0"/>
                  </a:rPr>
                  <a:t>, 1, 2, 3, 4, 5, 6,7, 8, 9</a:t>
                </a:r>
                <a:r>
                  <a:rPr lang="en-US" sz="2000" b="1" dirty="0">
                    <a:cs typeface="Times New Roman" pitchFamily="18" charset="0"/>
                  </a:rPr>
                  <a:t>}, k</a:t>
                </a:r>
                <a:r>
                  <a:rPr lang="en-US" sz="1400" b="1" dirty="0">
                    <a:cs typeface="Times New Roman" pitchFamily="18" charset="0"/>
                  </a:rPr>
                  <a:t>1</a:t>
                </a:r>
                <a:r>
                  <a:rPr lang="en-US" sz="2000" b="1" dirty="0">
                    <a:cs typeface="Times New Roman" pitchFamily="18" charset="0"/>
                  </a:rPr>
                  <a:t>&lt;k</a:t>
                </a:r>
                <a:r>
                  <a:rPr lang="en-US" sz="1600" b="1" dirty="0">
                    <a:cs typeface="Times New Roman" pitchFamily="18" charset="0"/>
                  </a:rPr>
                  <a:t>2</a:t>
                </a:r>
                <a:r>
                  <a:rPr lang="en-US" sz="2000" b="1" dirty="0">
                    <a:cs typeface="Times New Roman" pitchFamily="18" charset="0"/>
                  </a:rPr>
                  <a:t>&lt;k</a:t>
                </a:r>
                <a:r>
                  <a:rPr lang="en-US" sz="1600" b="1" dirty="0">
                    <a:cs typeface="Times New Roman" pitchFamily="18" charset="0"/>
                  </a:rPr>
                  <a:t>3</a:t>
                </a:r>
                <a:r>
                  <a:rPr lang="en-US" sz="2000" b="1" dirty="0">
                    <a:cs typeface="Times New Roman" pitchFamily="18" charset="0"/>
                  </a:rPr>
                  <a:t>}. </a:t>
                </a:r>
              </a:p>
              <a:p>
                <a:r>
                  <a:rPr lang="en-US" sz="2000" dirty="0" smtClean="0">
                    <a:cs typeface="Times New Roman" pitchFamily="18" charset="0"/>
                  </a:rPr>
                  <a:t>So, our incidence matrix will contain 120 columns, labeled by the members of MS3.</a:t>
                </a:r>
              </a:p>
              <a:p>
                <a:r>
                  <a:rPr lang="en-US" sz="2000" dirty="0" smtClean="0">
                    <a:cs typeface="Times New Roman" pitchFamily="18" charset="0"/>
                  </a:rPr>
                  <a:t>The rows are the maximal cyclic subgroups generated by our elements. There are 6 cyclic subgroups of order 12 in the intersection of H</a:t>
                </a:r>
                <a:r>
                  <a:rPr lang="en-US" sz="2000" dirty="0">
                    <a:cs typeface="Times New Roman" pitchFamily="18" charset="0"/>
                  </a:rPr>
                  <a:t>(</a:t>
                </a:r>
                <a14:m>
                  <m:oMath xmlns:m="http://schemas.openxmlformats.org/officeDocument/2006/math">
                    <m:sSub>
                      <m:sSubPr>
                        <m:ctrlPr>
                          <a:rPr lang="en-US" sz="2000" i="1">
                            <a:cs typeface="Times New Roman" pitchFamily="18" charset="0"/>
                          </a:rPr>
                        </m:ctrlPr>
                      </m:sSubPr>
                      <m:e>
                        <m:r>
                          <a:rPr lang="en-US" sz="2000" i="1">
                            <a:cs typeface="Times New Roman" pitchFamily="18" charset="0"/>
                          </a:rPr>
                          <m:t>𝑖</m:t>
                        </m:r>
                      </m:e>
                      <m:sub>
                        <m:r>
                          <a:rPr lang="en-US" sz="2000" i="1">
                            <a:cs typeface="Times New Roman" pitchFamily="18" charset="0"/>
                          </a:rPr>
                          <m:t>1</m:t>
                        </m:r>
                      </m:sub>
                    </m:sSub>
                  </m:oMath>
                </a14:m>
                <a:r>
                  <a:rPr lang="en-US" sz="2000" dirty="0">
                    <a:cs typeface="Times New Roman" pitchFamily="18" charset="0"/>
                  </a:rPr>
                  <a:t>, </a:t>
                </a:r>
                <a14:m>
                  <m:oMath xmlns:m="http://schemas.openxmlformats.org/officeDocument/2006/math">
                    <m:sSub>
                      <m:sSubPr>
                        <m:ctrlPr>
                          <a:rPr lang="en-US" sz="2000" i="1">
                            <a:cs typeface="Times New Roman" pitchFamily="18" charset="0"/>
                          </a:rPr>
                        </m:ctrlPr>
                      </m:sSubPr>
                      <m:e>
                        <m:r>
                          <a:rPr lang="en-US" sz="2000" i="1">
                            <a:cs typeface="Times New Roman" pitchFamily="18" charset="0"/>
                          </a:rPr>
                          <m:t>𝑖</m:t>
                        </m:r>
                      </m:e>
                      <m:sub>
                        <m:r>
                          <a:rPr lang="en-US" sz="2000" i="1">
                            <a:cs typeface="Times New Roman" pitchFamily="18" charset="0"/>
                          </a:rPr>
                          <m:t>2</m:t>
                        </m:r>
                      </m:sub>
                    </m:sSub>
                  </m:oMath>
                </a14:m>
                <a:r>
                  <a:rPr lang="en-US" sz="2000" dirty="0">
                    <a:cs typeface="Times New Roman" pitchFamily="18" charset="0"/>
                  </a:rPr>
                  <a:t>, </a:t>
                </a:r>
                <a14:m>
                  <m:oMath xmlns:m="http://schemas.openxmlformats.org/officeDocument/2006/math">
                    <m:sSub>
                      <m:sSubPr>
                        <m:ctrlPr>
                          <a:rPr lang="en-US" sz="2000" i="1">
                            <a:cs typeface="Times New Roman" pitchFamily="18" charset="0"/>
                          </a:rPr>
                        </m:ctrlPr>
                      </m:sSubPr>
                      <m:e>
                        <m:r>
                          <a:rPr lang="en-US" sz="2000" i="1">
                            <a:cs typeface="Times New Roman" pitchFamily="18" charset="0"/>
                          </a:rPr>
                          <m:t>𝑖</m:t>
                        </m:r>
                      </m:e>
                      <m:sub>
                        <m:r>
                          <a:rPr lang="en-US" sz="2000" i="1">
                            <a:cs typeface="Times New Roman" pitchFamily="18" charset="0"/>
                          </a:rPr>
                          <m:t>3</m:t>
                        </m:r>
                      </m:sub>
                    </m:sSub>
                  </m:oMath>
                </a14:m>
                <a:r>
                  <a:rPr lang="en-US" sz="2000" dirty="0">
                    <a:cs typeface="Times New Roman" pitchFamily="18" charset="0"/>
                  </a:rPr>
                  <a:t>)</a:t>
                </a:r>
                <a:r>
                  <a:rPr lang="en-US" sz="2000" dirty="0" smtClean="0">
                    <a:cs typeface="Times New Roman" pitchFamily="18" charset="0"/>
                  </a:rPr>
                  <a:t> and H</a:t>
                </a:r>
                <a:r>
                  <a:rPr lang="en-US" sz="2000" dirty="0">
                    <a:cs typeface="Times New Roman" pitchFamily="18" charset="0"/>
                  </a:rPr>
                  <a:t>(</a:t>
                </a:r>
                <a14:m>
                  <m:oMath xmlns:m="http://schemas.openxmlformats.org/officeDocument/2006/math">
                    <m:sSub>
                      <m:sSubPr>
                        <m:ctrlPr>
                          <a:rPr lang="en-US" sz="2000" i="1">
                            <a:cs typeface="Times New Roman" pitchFamily="18" charset="0"/>
                          </a:rPr>
                        </m:ctrlPr>
                      </m:sSubPr>
                      <m:e>
                        <m:r>
                          <a:rPr lang="en-US" sz="2000" i="1">
                            <a:cs typeface="Times New Roman" pitchFamily="18" charset="0"/>
                          </a:rPr>
                          <m:t>𝑖</m:t>
                        </m:r>
                      </m:e>
                      <m:sub>
                        <m:r>
                          <a:rPr lang="en-US" sz="2000" b="0" i="1" smtClean="0">
                            <a:cs typeface="Times New Roman" pitchFamily="18" charset="0"/>
                          </a:rPr>
                          <m:t>4</m:t>
                        </m:r>
                      </m:sub>
                    </m:sSub>
                  </m:oMath>
                </a14:m>
                <a:r>
                  <a:rPr lang="en-US" sz="2000" dirty="0">
                    <a:cs typeface="Times New Roman" pitchFamily="18" charset="0"/>
                  </a:rPr>
                  <a:t>, </a:t>
                </a:r>
                <a14:m>
                  <m:oMath xmlns:m="http://schemas.openxmlformats.org/officeDocument/2006/math">
                    <m:sSub>
                      <m:sSubPr>
                        <m:ctrlPr>
                          <a:rPr lang="en-US" sz="2000" i="1">
                            <a:cs typeface="Times New Roman" pitchFamily="18" charset="0"/>
                          </a:rPr>
                        </m:ctrlPr>
                      </m:sSubPr>
                      <m:e>
                        <m:r>
                          <a:rPr lang="en-US" sz="2000" i="1">
                            <a:cs typeface="Times New Roman" pitchFamily="18" charset="0"/>
                          </a:rPr>
                          <m:t>𝑖</m:t>
                        </m:r>
                      </m:e>
                      <m:sub>
                        <m:r>
                          <a:rPr lang="en-US" sz="2000" b="0" i="1" smtClean="0">
                            <a:cs typeface="Times New Roman" pitchFamily="18" charset="0"/>
                          </a:rPr>
                          <m:t>5</m:t>
                        </m:r>
                      </m:sub>
                    </m:sSub>
                  </m:oMath>
                </a14:m>
                <a:r>
                  <a:rPr lang="en-US" sz="2000" dirty="0">
                    <a:cs typeface="Times New Roman" pitchFamily="18" charset="0"/>
                  </a:rPr>
                  <a:t>, </a:t>
                </a:r>
                <a14:m>
                  <m:oMath xmlns:m="http://schemas.openxmlformats.org/officeDocument/2006/math">
                    <m:sSub>
                      <m:sSubPr>
                        <m:ctrlPr>
                          <a:rPr lang="en-US" sz="2000" i="1">
                            <a:cs typeface="Times New Roman" pitchFamily="18" charset="0"/>
                          </a:rPr>
                        </m:ctrlPr>
                      </m:sSubPr>
                      <m:e>
                        <m:r>
                          <a:rPr lang="en-US" sz="2000" i="1">
                            <a:cs typeface="Times New Roman" pitchFamily="18" charset="0"/>
                          </a:rPr>
                          <m:t>𝑖</m:t>
                        </m:r>
                      </m:e>
                      <m:sub>
                        <m:r>
                          <a:rPr lang="en-US" sz="2000" b="0" i="1" smtClean="0">
                            <a:cs typeface="Times New Roman" pitchFamily="18" charset="0"/>
                          </a:rPr>
                          <m:t>6</m:t>
                        </m:r>
                      </m:sub>
                    </m:sSub>
                  </m:oMath>
                </a14:m>
                <a:r>
                  <a:rPr lang="en-US" sz="2000" dirty="0">
                    <a:cs typeface="Times New Roman" pitchFamily="18" charset="0"/>
                  </a:rPr>
                  <a:t>)</a:t>
                </a:r>
                <a:r>
                  <a:rPr lang="en-US" sz="2000" dirty="0" smtClean="0">
                    <a:cs typeface="Times New Roman" pitchFamily="18" charset="0"/>
                  </a:rPr>
                  <a:t> and each one of them contains 4 elements of type 3*3*4: thus the 50,400 elements of type 3*3*4 are partitioned into 50,400/24=2100 equivalence classes. Our incidence matrix will have 2100 rows.</a:t>
                </a:r>
              </a:p>
              <a:p>
                <a:endParaRPr lang="en-US" sz="1400" dirty="0" smtClean="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endParaRPr lang="en-US" sz="1600" dirty="0" smtClean="0">
                  <a:latin typeface="Times New Roman" pitchFamily="18" charset="0"/>
                  <a:cs typeface="Times New Roman" pitchFamily="18" charset="0"/>
                </a:endParaRPr>
              </a:p>
              <a:p>
                <a:endParaRPr lang="en-US" sz="1600" dirty="0" smtClean="0">
                  <a:latin typeface="Times New Roman" pitchFamily="18" charset="0"/>
                  <a:cs typeface="Times New Roman" pitchFamily="18" charset="0"/>
                </a:endParaRPr>
              </a:p>
            </p:txBody>
          </p:sp>
        </mc:Choice>
        <mc:Fallback>
          <p:sp>
            <p:nvSpPr>
              <p:cNvPr id="19459" name="Content Placeholder 2"/>
              <p:cNvSpPr>
                <a:spLocks noGrp="1" noRot="1" noChangeAspect="1" noMove="1" noResize="1" noEditPoints="1" noAdjustHandles="1" noChangeArrowheads="1" noChangeShapeType="1" noTextEdit="1"/>
              </p:cNvSpPr>
              <p:nvPr>
                <p:ph idx="1"/>
              </p:nvPr>
            </p:nvSpPr>
            <p:spPr>
              <a:xfrm>
                <a:off x="533400" y="1143000"/>
                <a:ext cx="8229600" cy="4906964"/>
              </a:xfrm>
              <a:blipFill rotWithShape="0">
                <a:blip r:embed="rId3"/>
                <a:stretch>
                  <a:fillRect l="-667" t="-1368"/>
                </a:stretch>
              </a:blipFill>
            </p:spPr>
            <p:txBody>
              <a:bodyPr/>
              <a:lstStyle/>
              <a:p>
                <a:r>
                  <a:rPr lang="en-US">
                    <a:noFill/>
                  </a:rPr>
                  <a:t> </a:t>
                </a:r>
              </a:p>
            </p:txBody>
          </p:sp>
        </mc:Fallback>
      </mc:AlternateContent>
    </p:spTree>
    <p:extLst>
      <p:ext uri="{BB962C8B-B14F-4D97-AF65-F5344CB8AC3E}">
        <p14:creationId xmlns:p14="http://schemas.microsoft.com/office/powerpoint/2010/main" val="22664844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C</a:t>
            </a:r>
            <a:r>
              <a:rPr lang="en-US" sz="2400" dirty="0" smtClean="0"/>
              <a:t>onfirming the result of the Greedy algorithm</a:t>
            </a:r>
            <a:endParaRPr lang="en-US" sz="24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endParaRPr lang="en-US" sz="1400" i="1" dirty="0" smtClean="0">
                  <a:cs typeface="Times New Roman" pitchFamily="18" charset="0"/>
                </a:endParaRPr>
              </a:p>
              <a:p>
                <a:r>
                  <a:rPr lang="en-US" sz="2400" dirty="0" smtClean="0">
                    <a:cs typeface="Times New Roman" pitchFamily="18" charset="0"/>
                  </a:rPr>
                  <a:t>We </a:t>
                </a:r>
                <a:r>
                  <a:rPr lang="en-US" sz="2400" dirty="0">
                    <a:cs typeface="Times New Roman" pitchFamily="18" charset="0"/>
                  </a:rPr>
                  <a:t>have an incidence (0 -1) matrix </a:t>
                </a:r>
                <a:r>
                  <a:rPr lang="en-US" sz="2400" i="1" dirty="0">
                    <a:cs typeface="Times New Roman" pitchFamily="18" charset="0"/>
                  </a:rPr>
                  <a:t>A</a:t>
                </a:r>
                <a:r>
                  <a:rPr lang="en-US" sz="2400" dirty="0">
                    <a:cs typeface="Times New Roman" pitchFamily="18" charset="0"/>
                  </a:rPr>
                  <a:t> of size 2100 x </a:t>
                </a:r>
                <a:r>
                  <a:rPr lang="en-US" sz="2400" dirty="0" smtClean="0">
                    <a:cs typeface="Times New Roman" pitchFamily="18" charset="0"/>
                  </a:rPr>
                  <a:t>120</a:t>
                </a:r>
                <a:r>
                  <a:rPr lang="en-US" sz="2400" dirty="0">
                    <a:cs typeface="Times New Roman" pitchFamily="18" charset="0"/>
                  </a:rPr>
                  <a:t> </a:t>
                </a:r>
                <a:r>
                  <a:rPr lang="en-US" sz="2400" dirty="0" smtClean="0">
                    <a:cs typeface="Times New Roman" pitchFamily="18" charset="0"/>
                  </a:rPr>
                  <a:t>with exactly 2 entries equal to 1 in each row. </a:t>
                </a:r>
              </a:p>
              <a:p>
                <a:r>
                  <a:rPr lang="en-US" sz="2400" dirty="0" smtClean="0">
                    <a:cs typeface="Times New Roman" pitchFamily="18" charset="0"/>
                  </a:rPr>
                  <a:t>If </a:t>
                </a:r>
                <a14:m>
                  <m:oMath xmlns:m="http://schemas.openxmlformats.org/officeDocument/2006/math">
                    <m:r>
                      <a:rPr lang="en-US" sz="2400" b="0" i="1" smtClean="0">
                        <a:cs typeface="Times New Roman" pitchFamily="18" charset="0"/>
                      </a:rPr>
                      <m:t>𝑥</m:t>
                    </m:r>
                    <m:d>
                      <m:dPr>
                        <m:ctrlPr>
                          <a:rPr lang="en-US" sz="2400" b="0" i="1" smtClean="0">
                            <a:cs typeface="Times New Roman" pitchFamily="18" charset="0"/>
                          </a:rPr>
                        </m:ctrlPr>
                      </m:dPr>
                      <m:e>
                        <m:r>
                          <a:rPr lang="en-US" sz="2400" b="0" i="1" smtClean="0">
                            <a:cs typeface="Times New Roman" pitchFamily="18" charset="0"/>
                          </a:rPr>
                          <m:t>𝑈</m:t>
                        </m:r>
                      </m:e>
                    </m:d>
                    <m:r>
                      <a:rPr lang="en-US" sz="2400" b="0" i="1" smtClean="0">
                        <a:cs typeface="Times New Roman" pitchFamily="18" charset="0"/>
                      </a:rPr>
                      <m:t>=</m:t>
                    </m:r>
                    <m:sSup>
                      <m:sSupPr>
                        <m:ctrlPr>
                          <a:rPr lang="en-US" sz="2400" b="0" i="1" smtClean="0">
                            <a:cs typeface="Times New Roman" pitchFamily="18" charset="0"/>
                          </a:rPr>
                        </m:ctrlPr>
                      </m:sSupPr>
                      <m:e>
                        <m:r>
                          <a:rPr lang="en-US" sz="2400" b="0" i="1" smtClean="0">
                            <a:cs typeface="Times New Roman" pitchFamily="18" charset="0"/>
                          </a:rPr>
                          <m:t>(1,1,…1)</m:t>
                        </m:r>
                      </m:e>
                      <m:sup>
                        <m:r>
                          <a:rPr lang="en-US" sz="2400" b="0" i="1" smtClean="0">
                            <a:cs typeface="Times New Roman" pitchFamily="18" charset="0"/>
                          </a:rPr>
                          <m:t>𝑇</m:t>
                        </m:r>
                      </m:sup>
                    </m:sSup>
                    <m:r>
                      <a:rPr lang="en-US" sz="2400" b="0" i="0" smtClean="0">
                        <a:cs typeface="Times New Roman" pitchFamily="18" charset="0"/>
                      </a:rPr>
                      <m:t>, </m:t>
                    </m:r>
                  </m:oMath>
                </a14:m>
                <a:r>
                  <a:rPr lang="en-US" sz="2400" i="1" dirty="0" smtClean="0">
                    <a:cs typeface="Times New Roman" pitchFamily="18" charset="0"/>
                  </a:rPr>
                  <a:t>y</a:t>
                </a:r>
                <a:r>
                  <a:rPr lang="en-US" sz="2400" dirty="0" smtClean="0">
                    <a:cs typeface="Times New Roman" pitchFamily="18" charset="0"/>
                  </a:rPr>
                  <a:t>(</a:t>
                </a:r>
                <a:r>
                  <a:rPr lang="en-US" sz="2400" i="1" dirty="0" smtClean="0">
                    <a:cs typeface="Times New Roman" pitchFamily="18" charset="0"/>
                  </a:rPr>
                  <a:t>W</a:t>
                </a:r>
                <a:r>
                  <a:rPr lang="en-US" sz="2400" dirty="0" smtClean="0">
                    <a:cs typeface="Times New Roman" pitchFamily="18" charset="0"/>
                  </a:rPr>
                  <a:t>)=</a:t>
                </a:r>
                <a14:m>
                  <m:oMath xmlns:m="http://schemas.openxmlformats.org/officeDocument/2006/math">
                    <m:r>
                      <a:rPr lang="en-US" sz="2400" b="0" i="1" smtClean="0">
                        <a:cs typeface="Times New Roman" pitchFamily="18" charset="0"/>
                      </a:rPr>
                      <m:t>𝐴</m:t>
                    </m:r>
                    <m:r>
                      <a:rPr lang="en-US" sz="2400" b="0" i="1" smtClean="0">
                        <a:cs typeface="Times New Roman" pitchFamily="18" charset="0"/>
                      </a:rPr>
                      <m:t>∗</m:t>
                    </m:r>
                    <m:r>
                      <a:rPr lang="en-US" sz="2400" b="0" i="1" smtClean="0">
                        <a:cs typeface="Times New Roman" pitchFamily="18" charset="0"/>
                      </a:rPr>
                      <m:t>𝑥</m:t>
                    </m:r>
                    <m:d>
                      <m:dPr>
                        <m:ctrlPr>
                          <a:rPr lang="en-US" sz="2400" b="0" i="1" smtClean="0">
                            <a:cs typeface="Times New Roman" pitchFamily="18" charset="0"/>
                          </a:rPr>
                        </m:ctrlPr>
                      </m:dPr>
                      <m:e>
                        <m:r>
                          <a:rPr lang="en-US" sz="2400" b="0" i="1" smtClean="0">
                            <a:cs typeface="Times New Roman" pitchFamily="18" charset="0"/>
                          </a:rPr>
                          <m:t>𝑈</m:t>
                        </m:r>
                      </m:e>
                    </m:d>
                    <m:r>
                      <a:rPr lang="en-US" sz="2400" b="0" i="1" smtClean="0">
                        <a:cs typeface="Times New Roman" pitchFamily="18" charset="0"/>
                      </a:rPr>
                      <m:t>=</m:t>
                    </m:r>
                    <m:sSup>
                      <m:sSupPr>
                        <m:ctrlPr>
                          <a:rPr lang="en-US" sz="2400" b="0" i="1" smtClean="0">
                            <a:cs typeface="Times New Roman" pitchFamily="18" charset="0"/>
                          </a:rPr>
                        </m:ctrlPr>
                      </m:sSupPr>
                      <m:e>
                        <m:r>
                          <a:rPr lang="en-US" sz="2400" b="0" i="1" smtClean="0">
                            <a:cs typeface="Times New Roman" pitchFamily="18" charset="0"/>
                          </a:rPr>
                          <m:t>(2,2,…,2)</m:t>
                        </m:r>
                      </m:e>
                      <m:sup>
                        <m:r>
                          <a:rPr lang="en-US" sz="2400" b="0" i="1" smtClean="0">
                            <a:cs typeface="Times New Roman" pitchFamily="18" charset="0"/>
                          </a:rPr>
                          <m:t>𝑇</m:t>
                        </m:r>
                      </m:sup>
                    </m:sSup>
                  </m:oMath>
                </a14:m>
                <a:r>
                  <a:rPr lang="en-US" sz="2400" dirty="0" smtClean="0">
                    <a:cs typeface="Times New Roman" pitchFamily="18" charset="0"/>
                  </a:rPr>
                  <a:t>. </a:t>
                </a:r>
              </a:p>
              <a:p>
                <a:r>
                  <a:rPr lang="en-US" sz="2400" dirty="0" smtClean="0">
                    <a:cs typeface="Times New Roman" pitchFamily="18" charset="0"/>
                  </a:rPr>
                  <a:t>We want to determine the maximum numbers of 0-s entries contained in a </a:t>
                </a:r>
                <a:r>
                  <a:rPr lang="en-US" sz="2400" i="1" dirty="0" smtClean="0">
                    <a:cs typeface="Times New Roman" pitchFamily="18" charset="0"/>
                  </a:rPr>
                  <a:t>x(U) </a:t>
                </a:r>
                <a:r>
                  <a:rPr lang="en-US" sz="2400" dirty="0" smtClean="0">
                    <a:cs typeface="Times New Roman" pitchFamily="18" charset="0"/>
                  </a:rPr>
                  <a:t>vector, so that the </a:t>
                </a:r>
                <a:r>
                  <a:rPr lang="en-US" sz="2400" i="1" dirty="0" smtClean="0">
                    <a:cs typeface="Times New Roman" pitchFamily="18" charset="0"/>
                  </a:rPr>
                  <a:t>y(W) </a:t>
                </a:r>
                <a:r>
                  <a:rPr lang="en-US" sz="2400" dirty="0" smtClean="0">
                    <a:cs typeface="Times New Roman" pitchFamily="18" charset="0"/>
                  </a:rPr>
                  <a:t>vector has all non-zero entries</a:t>
                </a:r>
                <a:r>
                  <a:rPr lang="en-US" sz="2400" b="1" dirty="0" smtClean="0">
                    <a:cs typeface="Times New Roman" pitchFamily="18" charset="0"/>
                  </a:rPr>
                  <a:t>. </a:t>
                </a:r>
              </a:p>
              <a:p>
                <a:r>
                  <a:rPr lang="en-US" sz="2400" b="1" dirty="0" smtClean="0">
                    <a:cs typeface="Times New Roman" pitchFamily="18" charset="0"/>
                  </a:rPr>
                  <a:t>We can achieve that by removing the maximal subset</a:t>
                </a:r>
                <a14:m>
                  <m:oMath xmlns:m="http://schemas.openxmlformats.org/officeDocument/2006/math">
                    <m:r>
                      <a:rPr lang="en-US" sz="2400" b="1" i="1" smtClean="0">
                        <a:cs typeface="Times New Roman" pitchFamily="18" charset="0"/>
                      </a:rPr>
                      <m:t>{</m:t>
                    </m:r>
                    <m:sSub>
                      <m:sSubPr>
                        <m:ctrlPr>
                          <a:rPr lang="en-US" sz="2400" b="1" i="1" smtClean="0">
                            <a:cs typeface="Times New Roman" pitchFamily="18" charset="0"/>
                          </a:rPr>
                        </m:ctrlPr>
                      </m:sSubPr>
                      <m:e>
                        <m:r>
                          <a:rPr lang="en-US" sz="2400" b="1" i="1" smtClean="0">
                            <a:cs typeface="Times New Roman" pitchFamily="18" charset="0"/>
                          </a:rPr>
                          <m:t>𝒖</m:t>
                        </m:r>
                      </m:e>
                      <m:sub>
                        <m:r>
                          <a:rPr lang="en-US" sz="2400" b="1" i="1" smtClean="0">
                            <a:cs typeface="Times New Roman" pitchFamily="18" charset="0"/>
                          </a:rPr>
                          <m:t>𝟏</m:t>
                        </m:r>
                        <m:r>
                          <a:rPr lang="en-US" sz="2400" b="1" i="1" smtClean="0">
                            <a:cs typeface="Times New Roman" pitchFamily="18" charset="0"/>
                          </a:rPr>
                          <m:t>, </m:t>
                        </m:r>
                      </m:sub>
                    </m:sSub>
                    <m:sSub>
                      <m:sSubPr>
                        <m:ctrlPr>
                          <a:rPr lang="en-US" sz="2400" b="1" i="1">
                            <a:cs typeface="Times New Roman" pitchFamily="18" charset="0"/>
                          </a:rPr>
                        </m:ctrlPr>
                      </m:sSubPr>
                      <m:e>
                        <m:r>
                          <a:rPr lang="en-US" sz="2400" b="1" i="1">
                            <a:cs typeface="Times New Roman" pitchFamily="18" charset="0"/>
                          </a:rPr>
                          <m:t>𝒖</m:t>
                        </m:r>
                      </m:e>
                      <m:sub>
                        <m:r>
                          <a:rPr lang="en-US" sz="2400" b="1" i="1" smtClean="0">
                            <a:cs typeface="Times New Roman" pitchFamily="18" charset="0"/>
                          </a:rPr>
                          <m:t>𝟐</m:t>
                        </m:r>
                        <m:r>
                          <a:rPr lang="en-US" sz="2400" b="1" i="1">
                            <a:cs typeface="Times New Roman" pitchFamily="18" charset="0"/>
                          </a:rPr>
                          <m:t>, </m:t>
                        </m:r>
                      </m:sub>
                    </m:sSub>
                  </m:oMath>
                </a14:m>
                <a:r>
                  <a:rPr lang="en-US" sz="2400" b="1" i="1" dirty="0" smtClean="0">
                    <a:cs typeface="Times New Roman" pitchFamily="18" charset="0"/>
                  </a:rPr>
                  <a:t>…</a:t>
                </a:r>
                <a14:m>
                  <m:oMath xmlns:m="http://schemas.openxmlformats.org/officeDocument/2006/math">
                    <m:sSub>
                      <m:sSubPr>
                        <m:ctrlPr>
                          <a:rPr lang="en-US" sz="2400" b="1" i="1">
                            <a:cs typeface="Times New Roman" pitchFamily="18" charset="0"/>
                          </a:rPr>
                        </m:ctrlPr>
                      </m:sSubPr>
                      <m:e>
                        <m:r>
                          <a:rPr lang="en-US" sz="2400" b="1" i="1">
                            <a:cs typeface="Times New Roman" pitchFamily="18" charset="0"/>
                          </a:rPr>
                          <m:t>𝒖</m:t>
                        </m:r>
                      </m:e>
                      <m:sub>
                        <m:r>
                          <a:rPr lang="en-US" sz="2400" b="1" i="1" smtClean="0">
                            <a:cs typeface="Times New Roman" pitchFamily="18" charset="0"/>
                          </a:rPr>
                          <m:t>𝒕</m:t>
                        </m:r>
                        <m:r>
                          <a:rPr lang="en-US" sz="2400" b="1" i="1" smtClean="0">
                            <a:cs typeface="Times New Roman" pitchFamily="18" charset="0"/>
                          </a:rPr>
                          <m:t>}  </m:t>
                        </m:r>
                      </m:sub>
                    </m:sSub>
                  </m:oMath>
                </a14:m>
                <a:r>
                  <a:rPr lang="en-US" sz="2400" b="1" dirty="0" smtClean="0">
                    <a:cs typeface="Times New Roman" pitchFamily="18" charset="0"/>
                  </a:rPr>
                  <a:t>of </a:t>
                </a:r>
                <a:r>
                  <a:rPr lang="en-US" sz="2400" b="1" i="1" dirty="0" smtClean="0">
                    <a:cs typeface="Times New Roman" pitchFamily="18" charset="0"/>
                  </a:rPr>
                  <a:t>U</a:t>
                </a:r>
                <a:r>
                  <a:rPr lang="en-US" sz="2400" b="1" dirty="0" smtClean="0">
                    <a:cs typeface="Times New Roman" pitchFamily="18" charset="0"/>
                  </a:rPr>
                  <a:t> with pairwise non-trivial intersection. </a:t>
                </a:r>
                <a:endParaRPr lang="en-US" sz="2400" b="1" i="1" dirty="0" smtClean="0">
                  <a:cs typeface="Times New Roman" pitchFamily="18" charset="0"/>
                </a:endParaRPr>
              </a:p>
              <a:p>
                <a:endParaRPr lang="en-US" sz="1800" i="1" dirty="0">
                  <a:latin typeface="Times New Roman" pitchFamily="18" charset="0"/>
                  <a:cs typeface="Times New Roman"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963" r="-74"/>
                </a:stretch>
              </a:blipFill>
            </p:spPr>
            <p:txBody>
              <a:bodyPr/>
              <a:lstStyle/>
              <a:p>
                <a:r>
                  <a:rPr lang="en-US">
                    <a:noFill/>
                  </a:rPr>
                  <a:t> </a:t>
                </a:r>
              </a:p>
            </p:txBody>
          </p:sp>
        </mc:Fallback>
      </mc:AlternateContent>
    </p:spTree>
    <p:extLst>
      <p:ext uri="{BB962C8B-B14F-4D97-AF65-F5344CB8AC3E}">
        <p14:creationId xmlns:p14="http://schemas.microsoft.com/office/powerpoint/2010/main" val="37443618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i="1" dirty="0" err="1" smtClean="0"/>
              <a:t>Combinatorics</a:t>
            </a:r>
            <a:endParaRPr lang="en-US" sz="2800" i="1"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914400" y="1447800"/>
                <a:ext cx="8229600" cy="4525963"/>
              </a:xfrm>
            </p:spPr>
            <p:txBody>
              <a:bodyPr/>
              <a:lstStyle/>
              <a:p>
                <a:r>
                  <a:rPr lang="en-US" sz="2400" b="1" dirty="0" smtClean="0">
                    <a:solidFill>
                      <a:srgbClr val="C00000"/>
                    </a:solidFill>
                    <a:cs typeface="Times New Roman" pitchFamily="18" charset="0"/>
                  </a:rPr>
                  <a:t>THEOREM (</a:t>
                </a:r>
                <a:r>
                  <a:rPr lang="en-US" sz="2400" b="1" dirty="0" err="1" smtClean="0">
                    <a:solidFill>
                      <a:srgbClr val="C00000"/>
                    </a:solidFill>
                    <a:cs typeface="Times New Roman" pitchFamily="18" charset="0"/>
                  </a:rPr>
                  <a:t>Erdos</a:t>
                </a:r>
                <a:r>
                  <a:rPr lang="en-US" sz="2400" b="1" dirty="0" smtClean="0">
                    <a:solidFill>
                      <a:srgbClr val="C00000"/>
                    </a:solidFill>
                    <a:cs typeface="Times New Roman" pitchFamily="18" charset="0"/>
                  </a:rPr>
                  <a:t>, </a:t>
                </a:r>
                <a:r>
                  <a:rPr lang="en-US" sz="2400" b="1" dirty="0" err="1" smtClean="0">
                    <a:solidFill>
                      <a:srgbClr val="C00000"/>
                    </a:solidFill>
                    <a:cs typeface="Times New Roman" pitchFamily="18" charset="0"/>
                  </a:rPr>
                  <a:t>Ko</a:t>
                </a:r>
                <a:r>
                  <a:rPr lang="en-US" sz="2400" b="1" dirty="0" smtClean="0">
                    <a:solidFill>
                      <a:srgbClr val="C00000"/>
                    </a:solidFill>
                    <a:cs typeface="Times New Roman" pitchFamily="18" charset="0"/>
                  </a:rPr>
                  <a:t>, </a:t>
                </a:r>
                <a:r>
                  <a:rPr lang="en-US" sz="2400" b="1" dirty="0" err="1" smtClean="0">
                    <a:solidFill>
                      <a:srgbClr val="C00000"/>
                    </a:solidFill>
                    <a:cs typeface="Times New Roman" pitchFamily="18" charset="0"/>
                  </a:rPr>
                  <a:t>Rado</a:t>
                </a:r>
                <a:r>
                  <a:rPr lang="en-US" sz="2400" b="1" dirty="0" smtClean="0">
                    <a:solidFill>
                      <a:srgbClr val="C00000"/>
                    </a:solidFill>
                    <a:cs typeface="Times New Roman" pitchFamily="18" charset="0"/>
                  </a:rPr>
                  <a:t>): The maximal number </a:t>
                </a:r>
                <a:r>
                  <a:rPr lang="en-US" sz="2400" b="1" i="1" dirty="0" smtClean="0">
                    <a:solidFill>
                      <a:srgbClr val="C00000"/>
                    </a:solidFill>
                    <a:cs typeface="Times New Roman" pitchFamily="18" charset="0"/>
                  </a:rPr>
                  <a:t>m</a:t>
                </a:r>
                <a:r>
                  <a:rPr lang="en-US" sz="2400" b="1" dirty="0" smtClean="0">
                    <a:solidFill>
                      <a:srgbClr val="C00000"/>
                    </a:solidFill>
                    <a:cs typeface="Times New Roman" pitchFamily="18" charset="0"/>
                  </a:rPr>
                  <a:t> of </a:t>
                </a:r>
                <a:r>
                  <a:rPr lang="en-US" sz="2400" b="1" i="1" dirty="0" smtClean="0">
                    <a:solidFill>
                      <a:srgbClr val="C00000"/>
                    </a:solidFill>
                    <a:cs typeface="Times New Roman" pitchFamily="18" charset="0"/>
                  </a:rPr>
                  <a:t>k</a:t>
                </a:r>
                <a:r>
                  <a:rPr lang="en-US" sz="2400" b="1" dirty="0" smtClean="0">
                    <a:solidFill>
                      <a:srgbClr val="C00000"/>
                    </a:solidFill>
                    <a:cs typeface="Times New Roman" pitchFamily="18" charset="0"/>
                  </a:rPr>
                  <a:t>-subsets </a:t>
                </a:r>
                <a14:m>
                  <m:oMath xmlns:m="http://schemas.openxmlformats.org/officeDocument/2006/math">
                    <m:sSub>
                      <m:sSubPr>
                        <m:ctrlPr>
                          <a:rPr lang="en-US" sz="2400" b="1" i="1" smtClean="0">
                            <a:solidFill>
                              <a:srgbClr val="C00000"/>
                            </a:solidFill>
                          </a:rPr>
                        </m:ctrlPr>
                      </m:sSubPr>
                      <m:e>
                        <m:r>
                          <a:rPr lang="en-US" sz="2400" b="1" i="1" smtClean="0">
                            <a:solidFill>
                              <a:srgbClr val="C00000"/>
                            </a:solidFill>
                          </a:rPr>
                          <m:t>𝑨</m:t>
                        </m:r>
                      </m:e>
                      <m:sub>
                        <m:r>
                          <a:rPr lang="en-US" sz="2400" b="1" i="1" smtClean="0">
                            <a:solidFill>
                              <a:srgbClr val="C00000"/>
                            </a:solidFill>
                          </a:rPr>
                          <m:t>𝟏</m:t>
                        </m:r>
                        <m:r>
                          <a:rPr lang="en-US" sz="2400" b="1" i="1" smtClean="0">
                            <a:solidFill>
                              <a:srgbClr val="C00000"/>
                            </a:solidFill>
                          </a:rPr>
                          <m:t>, </m:t>
                        </m:r>
                      </m:sub>
                    </m:sSub>
                    <m:sSub>
                      <m:sSubPr>
                        <m:ctrlPr>
                          <a:rPr lang="en-US" sz="2400" b="1" i="1" smtClean="0">
                            <a:solidFill>
                              <a:srgbClr val="C00000"/>
                            </a:solidFill>
                          </a:rPr>
                        </m:ctrlPr>
                      </m:sSubPr>
                      <m:e>
                        <m:r>
                          <a:rPr lang="en-US" sz="2400" b="1" i="1" smtClean="0">
                            <a:solidFill>
                              <a:srgbClr val="C00000"/>
                            </a:solidFill>
                          </a:rPr>
                          <m:t>𝑨</m:t>
                        </m:r>
                      </m:e>
                      <m:sub>
                        <m:r>
                          <a:rPr lang="en-US" sz="2400" b="1" i="1" smtClean="0">
                            <a:solidFill>
                              <a:srgbClr val="C00000"/>
                            </a:solidFill>
                          </a:rPr>
                          <m:t>𝟐</m:t>
                        </m:r>
                      </m:sub>
                    </m:sSub>
                  </m:oMath>
                </a14:m>
                <a:r>
                  <a:rPr lang="en-US" sz="2400" b="1" dirty="0" smtClean="0">
                    <a:solidFill>
                      <a:srgbClr val="C00000"/>
                    </a:solidFill>
                    <a:cs typeface="Times New Roman" pitchFamily="18" charset="0"/>
                  </a:rPr>
                  <a:t>, …</a:t>
                </a:r>
                <a14:m>
                  <m:oMath xmlns:m="http://schemas.openxmlformats.org/officeDocument/2006/math">
                    <m:sSub>
                      <m:sSubPr>
                        <m:ctrlPr>
                          <a:rPr lang="en-US" sz="2400" b="1" i="1" dirty="0" smtClean="0">
                            <a:solidFill>
                              <a:srgbClr val="C00000"/>
                            </a:solidFill>
                          </a:rPr>
                        </m:ctrlPr>
                      </m:sSubPr>
                      <m:e>
                        <m:r>
                          <a:rPr lang="en-US" sz="2400" b="1" i="1" dirty="0" smtClean="0">
                            <a:solidFill>
                              <a:srgbClr val="C00000"/>
                            </a:solidFill>
                          </a:rPr>
                          <m:t>𝑨</m:t>
                        </m:r>
                      </m:e>
                      <m:sub>
                        <m:r>
                          <a:rPr lang="en-US" sz="2400" b="1" i="1" dirty="0" smtClean="0">
                            <a:solidFill>
                              <a:srgbClr val="C00000"/>
                            </a:solidFill>
                          </a:rPr>
                          <m:t>𝒎</m:t>
                        </m:r>
                      </m:sub>
                    </m:sSub>
                  </m:oMath>
                </a14:m>
                <a:r>
                  <a:rPr lang="en-US" sz="2400" b="1" dirty="0" smtClean="0">
                    <a:solidFill>
                      <a:srgbClr val="C00000"/>
                    </a:solidFill>
                    <a:cs typeface="Times New Roman" pitchFamily="18" charset="0"/>
                  </a:rPr>
                  <a:t> of an </a:t>
                </a:r>
                <a:r>
                  <a:rPr lang="en-US" sz="2400" b="1" i="1" dirty="0" smtClean="0">
                    <a:solidFill>
                      <a:srgbClr val="C00000"/>
                    </a:solidFill>
                    <a:cs typeface="Times New Roman" pitchFamily="18" charset="0"/>
                  </a:rPr>
                  <a:t>n</a:t>
                </a:r>
                <a:r>
                  <a:rPr lang="en-US" sz="2400" b="1" dirty="0" smtClean="0">
                    <a:solidFill>
                      <a:srgbClr val="C00000"/>
                    </a:solidFill>
                    <a:cs typeface="Times New Roman" pitchFamily="18" charset="0"/>
                  </a:rPr>
                  <a:t>-set </a:t>
                </a:r>
                <a:r>
                  <a:rPr lang="en-US" sz="2400" b="1" i="1" dirty="0" smtClean="0">
                    <a:solidFill>
                      <a:srgbClr val="C00000"/>
                    </a:solidFill>
                    <a:cs typeface="Times New Roman" pitchFamily="18" charset="0"/>
                  </a:rPr>
                  <a:t>S </a:t>
                </a:r>
                <a:r>
                  <a:rPr lang="en-US" sz="2400" b="1" dirty="0" smtClean="0">
                    <a:solidFill>
                      <a:srgbClr val="C00000"/>
                    </a:solidFill>
                    <a:cs typeface="Times New Roman" pitchFamily="18" charset="0"/>
                  </a:rPr>
                  <a:t>that are pairwise non-disjoint is </a:t>
                </a:r>
                <a14:m>
                  <m:oMath xmlns:m="http://schemas.openxmlformats.org/officeDocument/2006/math">
                    <m:r>
                      <a:rPr lang="en-US" sz="2400" b="1" i="1" smtClean="0">
                        <a:solidFill>
                          <a:srgbClr val="C00000"/>
                        </a:solidFill>
                        <a:ea typeface="Cambria Math"/>
                      </a:rPr>
                      <m:t>𝒎</m:t>
                    </m:r>
                    <m:r>
                      <a:rPr lang="en-US" sz="2400" b="1" i="1" smtClean="0">
                        <a:solidFill>
                          <a:srgbClr val="C00000"/>
                        </a:solidFill>
                        <a:ea typeface="Cambria Math"/>
                      </a:rPr>
                      <m:t>≤</m:t>
                    </m:r>
                    <m:d>
                      <m:dPr>
                        <m:ctrlPr>
                          <a:rPr lang="en-US" sz="2400" b="1" i="1" smtClean="0">
                            <a:solidFill>
                              <a:srgbClr val="C00000"/>
                            </a:solidFill>
                          </a:rPr>
                        </m:ctrlPr>
                      </m:dPr>
                      <m:e>
                        <m:f>
                          <m:fPr>
                            <m:type m:val="noBar"/>
                            <m:ctrlPr>
                              <a:rPr lang="en-US" sz="2400" b="1" i="1" smtClean="0">
                                <a:solidFill>
                                  <a:srgbClr val="C00000"/>
                                </a:solidFill>
                              </a:rPr>
                            </m:ctrlPr>
                          </m:fPr>
                          <m:num>
                            <m:r>
                              <a:rPr lang="en-US" sz="2400" b="1" i="1" smtClean="0">
                                <a:solidFill>
                                  <a:srgbClr val="C00000"/>
                                </a:solidFill>
                              </a:rPr>
                              <m:t>𝒏</m:t>
                            </m:r>
                            <m:r>
                              <a:rPr lang="en-US" sz="2400" b="1" i="1" smtClean="0">
                                <a:solidFill>
                                  <a:srgbClr val="C00000"/>
                                </a:solidFill>
                              </a:rPr>
                              <m:t>−</m:t>
                            </m:r>
                            <m:r>
                              <a:rPr lang="en-US" sz="2400" b="1" i="1" smtClean="0">
                                <a:solidFill>
                                  <a:srgbClr val="C00000"/>
                                </a:solidFill>
                              </a:rPr>
                              <m:t>𝟏</m:t>
                            </m:r>
                          </m:num>
                          <m:den>
                            <m:r>
                              <a:rPr lang="en-US" sz="2400" b="1" i="1" smtClean="0">
                                <a:solidFill>
                                  <a:srgbClr val="C00000"/>
                                </a:solidFill>
                              </a:rPr>
                              <m:t>𝒌</m:t>
                            </m:r>
                            <m:r>
                              <a:rPr lang="en-US" sz="2400" b="1" i="1" smtClean="0">
                                <a:solidFill>
                                  <a:srgbClr val="C00000"/>
                                </a:solidFill>
                              </a:rPr>
                              <m:t>−</m:t>
                            </m:r>
                            <m:r>
                              <a:rPr lang="en-US" sz="2400" b="1" i="1" smtClean="0">
                                <a:solidFill>
                                  <a:srgbClr val="C00000"/>
                                </a:solidFill>
                              </a:rPr>
                              <m:t>𝟏</m:t>
                            </m:r>
                          </m:den>
                        </m:f>
                      </m:e>
                    </m:d>
                  </m:oMath>
                </a14:m>
                <a:r>
                  <a:rPr lang="en-US" sz="2400" b="1" dirty="0" smtClean="0">
                    <a:solidFill>
                      <a:srgbClr val="C00000"/>
                    </a:solidFill>
                    <a:cs typeface="Times New Roman" pitchFamily="18" charset="0"/>
                  </a:rPr>
                  <a:t>. </a:t>
                </a:r>
              </a:p>
              <a:p>
                <a:endParaRPr lang="en-US" sz="2400" b="1" dirty="0" smtClean="0">
                  <a:solidFill>
                    <a:srgbClr val="C00000"/>
                  </a:solidFill>
                  <a:cs typeface="Times New Roman" pitchFamily="18" charset="0"/>
                </a:endParaRPr>
              </a:p>
              <a:p>
                <a:r>
                  <a:rPr lang="en-US" sz="2400" b="1" dirty="0" smtClean="0">
                    <a:cs typeface="Times New Roman" pitchFamily="18" charset="0"/>
                  </a:rPr>
                  <a:t>The upper bound is best possible, and it is attained when </a:t>
                </a:r>
                <a14:m>
                  <m:oMath xmlns:m="http://schemas.openxmlformats.org/officeDocument/2006/math">
                    <m:sSub>
                      <m:sSubPr>
                        <m:ctrlPr>
                          <a:rPr lang="en-US" sz="2400" b="1" i="1" dirty="0" smtClean="0"/>
                        </m:ctrlPr>
                      </m:sSubPr>
                      <m:e>
                        <m:r>
                          <a:rPr lang="en-US" sz="2400" b="1" i="1" dirty="0"/>
                          <m:t>𝑨</m:t>
                        </m:r>
                      </m:e>
                      <m:sub>
                        <m:r>
                          <a:rPr lang="en-US" sz="2400" b="1" i="1" dirty="0" smtClean="0"/>
                          <m:t>𝒊</m:t>
                        </m:r>
                      </m:sub>
                    </m:sSub>
                  </m:oMath>
                </a14:m>
                <a:r>
                  <a:rPr lang="en-US" sz="2400" b="1" dirty="0" smtClean="0">
                    <a:cs typeface="Times New Roman" pitchFamily="18" charset="0"/>
                  </a:rPr>
                  <a:t> are precisely those </a:t>
                </a:r>
                <a:r>
                  <a:rPr lang="en-US" sz="2400" b="1" i="1" dirty="0" smtClean="0">
                    <a:cs typeface="Times New Roman" pitchFamily="18" charset="0"/>
                  </a:rPr>
                  <a:t>k</a:t>
                </a:r>
                <a:r>
                  <a:rPr lang="en-US" sz="2400" b="1" dirty="0" smtClean="0">
                    <a:cs typeface="Times New Roman" pitchFamily="18" charset="0"/>
                  </a:rPr>
                  <a:t>-subsets of </a:t>
                </a:r>
                <a:r>
                  <a:rPr lang="en-US" sz="2400" b="1" i="1" dirty="0" smtClean="0">
                    <a:cs typeface="Times New Roman" pitchFamily="18" charset="0"/>
                  </a:rPr>
                  <a:t>S</a:t>
                </a:r>
                <a:r>
                  <a:rPr lang="en-US" sz="2400" b="1" dirty="0" smtClean="0">
                    <a:cs typeface="Times New Roman" pitchFamily="18" charset="0"/>
                  </a:rPr>
                  <a:t> which contain a chosen fixed element of </a:t>
                </a:r>
                <a:r>
                  <a:rPr lang="en-US" sz="2400" b="1" i="1" dirty="0" smtClean="0">
                    <a:cs typeface="Times New Roman" pitchFamily="18" charset="0"/>
                  </a:rPr>
                  <a:t>S</a:t>
                </a:r>
                <a:r>
                  <a:rPr lang="en-US" sz="2400" b="1"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914400" y="1447800"/>
                <a:ext cx="8229600" cy="4525963"/>
              </a:xfrm>
              <a:blipFill rotWithShape="0">
                <a:blip r:embed="rId2"/>
                <a:stretch>
                  <a:fillRect l="-963" t="-1078"/>
                </a:stretch>
              </a:blipFill>
            </p:spPr>
            <p:txBody>
              <a:bodyPr/>
              <a:lstStyle/>
              <a:p>
                <a:r>
                  <a:rPr lang="en-US">
                    <a:noFill/>
                  </a:rPr>
                  <a:t> </a:t>
                </a:r>
              </a:p>
            </p:txBody>
          </p:sp>
        </mc:Fallback>
      </mc:AlternateContent>
    </p:spTree>
    <p:extLst>
      <p:ext uri="{BB962C8B-B14F-4D97-AF65-F5344CB8AC3E}">
        <p14:creationId xmlns:p14="http://schemas.microsoft.com/office/powerpoint/2010/main" val="792797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600" dirty="0" smtClean="0"/>
              <a:t>Corollary</a:t>
            </a:r>
            <a:endParaRPr lang="en-US" sz="3600" dirty="0"/>
          </a:p>
        </p:txBody>
      </p:sp>
      <mc:AlternateContent xmlns:mc="http://schemas.openxmlformats.org/markup-compatibility/2006">
        <mc:Choice xmlns:a14="http://schemas.microsoft.com/office/drawing/2010/main" Requires="a14">
          <p:sp>
            <p:nvSpPr>
              <p:cNvPr id="4" name="Content Placeholder 3"/>
              <p:cNvSpPr>
                <a:spLocks noGrp="1"/>
              </p:cNvSpPr>
              <p:nvPr>
                <p:ph idx="1"/>
              </p:nvPr>
            </p:nvSpPr>
            <p:spPr>
              <a:xfrm>
                <a:off x="457200" y="1600201"/>
                <a:ext cx="8229600" cy="4648199"/>
              </a:xfrm>
            </p:spPr>
            <p:txBody>
              <a:bodyPr>
                <a:normAutofit lnSpcReduction="10000"/>
              </a:bodyPr>
              <a:lstStyle/>
              <a:p>
                <a:pPr marL="0" indent="0">
                  <a:buNone/>
                </a:pPr>
                <a:r>
                  <a:rPr lang="en-US" sz="2400" b="1" i="1" dirty="0">
                    <a:cs typeface="Times New Roman" pitchFamily="18" charset="0"/>
                  </a:rPr>
                  <a:t> </a:t>
                </a:r>
                <a:r>
                  <a:rPr lang="en-US" sz="2400" i="1" dirty="0" smtClean="0">
                    <a:cs typeface="Times New Roman" pitchFamily="18" charset="0"/>
                  </a:rPr>
                  <a:t>Proposition:</a:t>
                </a:r>
              </a:p>
              <a:p>
                <a:pPr marL="0" indent="0">
                  <a:buNone/>
                </a:pPr>
                <a:r>
                  <a:rPr lang="en-US" sz="2400" dirty="0" smtClean="0">
                    <a:cs typeface="Times New Roman" pitchFamily="18" charset="0"/>
                  </a:rPr>
                  <a:t>     </a:t>
                </a:r>
                <a:r>
                  <a:rPr lang="en-US" sz="2400" b="1" dirty="0" smtClean="0">
                    <a:cs typeface="Times New Roman" pitchFamily="18" charset="0"/>
                  </a:rPr>
                  <a:t>The elements of type 3*3*4 in S10 are covered by 84 groups from MS3, and this is a minimal covering. In particular,</a:t>
                </a:r>
              </a:p>
              <a:p>
                <a:pPr marL="0" indent="0">
                  <a:buNone/>
                </a:pPr>
                <a:r>
                  <a:rPr lang="en-US" sz="2400" b="1" dirty="0" smtClean="0">
                    <a:cs typeface="Times New Roman" pitchFamily="18" charset="0"/>
                  </a:rPr>
                  <a:t> </a:t>
                </a:r>
                <a:r>
                  <a:rPr lang="en-US" sz="2400" b="1" i="1" dirty="0" smtClean="0">
                    <a:cs typeface="Times New Roman" pitchFamily="18" charset="0"/>
                  </a:rPr>
                  <a:t>M=MS3-D</a:t>
                </a:r>
                <a:r>
                  <a:rPr lang="en-US" sz="2400" b="1" dirty="0" smtClean="0">
                    <a:cs typeface="Times New Roman" pitchFamily="18" charset="0"/>
                  </a:rPr>
                  <a:t>, where </a:t>
                </a:r>
              </a:p>
              <a:p>
                <a:pPr marL="0" indent="0">
                  <a:buNone/>
                </a:pPr>
                <a14:m>
                  <m:oMath xmlns:m="http://schemas.openxmlformats.org/officeDocument/2006/math">
                    <m:r>
                      <a:rPr lang="en-US" sz="2400" b="1" i="1" smtClean="0"/>
                      <m:t>𝑫</m:t>
                    </m:r>
                    <m:r>
                      <a:rPr lang="en-US" sz="2400" b="1" i="1" smtClean="0"/>
                      <m:t>={</m:t>
                    </m:r>
                    <m:r>
                      <a:rPr lang="en-US" sz="2400" b="1" i="1" smtClean="0"/>
                      <m:t>𝑯</m:t>
                    </m:r>
                    <m:r>
                      <a:rPr lang="en-US" sz="2400" b="1" i="1" smtClean="0"/>
                      <m:t>(</m:t>
                    </m:r>
                    <m:r>
                      <a:rPr lang="en-US" sz="2400" b="1" i="1" smtClean="0"/>
                      <m:t>𝟎</m:t>
                    </m:r>
                    <m:r>
                      <a:rPr lang="en-US" sz="2400" b="1" i="1" smtClean="0"/>
                      <m:t>, </m:t>
                    </m:r>
                    <m:sSub>
                      <m:sSubPr>
                        <m:ctrlPr>
                          <a:rPr lang="en-US" sz="2400" b="1" i="1" smtClean="0"/>
                        </m:ctrlPr>
                      </m:sSubPr>
                      <m:e>
                        <m:r>
                          <a:rPr lang="en-US" sz="2400" b="1" i="1" smtClean="0"/>
                          <m:t>𝒌</m:t>
                        </m:r>
                      </m:e>
                      <m:sub>
                        <m:r>
                          <a:rPr lang="en-US" sz="2400" b="1" i="1" smtClean="0"/>
                          <m:t>𝟏</m:t>
                        </m:r>
                      </m:sub>
                    </m:sSub>
                  </m:oMath>
                </a14:m>
                <a:r>
                  <a:rPr lang="en-US" sz="2400" b="1" dirty="0" smtClean="0">
                    <a:cs typeface="Times New Roman" pitchFamily="18" charset="0"/>
                  </a:rPr>
                  <a:t>,</a:t>
                </a:r>
                <a14:m>
                  <m:oMath xmlns:m="http://schemas.openxmlformats.org/officeDocument/2006/math">
                    <m:sSub>
                      <m:sSubPr>
                        <m:ctrlPr>
                          <a:rPr lang="en-US" sz="2400" b="1" i="1" dirty="0" smtClean="0"/>
                        </m:ctrlPr>
                      </m:sSubPr>
                      <m:e>
                        <m:r>
                          <a:rPr lang="en-US" sz="2400" b="1" i="1" dirty="0" smtClean="0"/>
                          <m:t>𝒌</m:t>
                        </m:r>
                      </m:e>
                      <m:sub>
                        <m:r>
                          <a:rPr lang="en-US" sz="2400" b="1" i="1" dirty="0" smtClean="0"/>
                          <m:t>𝟐</m:t>
                        </m:r>
                      </m:sub>
                    </m:sSub>
                  </m:oMath>
                </a14:m>
                <a:r>
                  <a:rPr lang="en-US" sz="2400" b="1" dirty="0" smtClean="0">
                    <a:cs typeface="Times New Roman" pitchFamily="18" charset="0"/>
                  </a:rPr>
                  <a:t>); </a:t>
                </a:r>
                <a14:m>
                  <m:oMath xmlns:m="http://schemas.openxmlformats.org/officeDocument/2006/math">
                    <m:sSub>
                      <m:sSubPr>
                        <m:ctrlPr>
                          <a:rPr lang="en-US" sz="2400" b="1" i="1"/>
                        </m:ctrlPr>
                      </m:sSubPr>
                      <m:e>
                        <m:r>
                          <a:rPr lang="en-US" sz="2400" b="1" i="1"/>
                          <m:t>𝒌</m:t>
                        </m:r>
                      </m:e>
                      <m:sub>
                        <m:r>
                          <a:rPr lang="en-US" sz="2400" b="1" i="1"/>
                          <m:t>𝟏</m:t>
                        </m:r>
                      </m:sub>
                    </m:sSub>
                  </m:oMath>
                </a14:m>
                <a:r>
                  <a:rPr lang="en-US" sz="2400" b="1" dirty="0">
                    <a:cs typeface="Times New Roman" pitchFamily="18" charset="0"/>
                  </a:rPr>
                  <a:t>,</a:t>
                </a:r>
                <a14:m>
                  <m:oMath xmlns:m="http://schemas.openxmlformats.org/officeDocument/2006/math">
                    <m:sSub>
                      <m:sSubPr>
                        <m:ctrlPr>
                          <a:rPr lang="en-US" sz="2400" b="1" i="1" dirty="0"/>
                        </m:ctrlPr>
                      </m:sSubPr>
                      <m:e>
                        <m:r>
                          <a:rPr lang="en-US" sz="2400" b="1" i="1" dirty="0"/>
                          <m:t>𝒌</m:t>
                        </m:r>
                      </m:e>
                      <m:sub>
                        <m:r>
                          <a:rPr lang="en-US" sz="2400" b="1" i="1" dirty="0"/>
                          <m:t>𝟐</m:t>
                        </m:r>
                      </m:sub>
                    </m:sSub>
                  </m:oMath>
                </a14:m>
                <a:r>
                  <a:rPr lang="en-US" sz="2400" b="1" dirty="0" smtClean="0">
                    <a:cs typeface="Times New Roman" pitchFamily="18" charset="0"/>
                  </a:rPr>
                  <a:t>∊ {1, 2, …9}, </a:t>
                </a:r>
                <a14:m>
                  <m:oMath xmlns:m="http://schemas.openxmlformats.org/officeDocument/2006/math">
                    <m:sSub>
                      <m:sSubPr>
                        <m:ctrlPr>
                          <a:rPr lang="en-US" sz="2400" b="1" i="1"/>
                        </m:ctrlPr>
                      </m:sSubPr>
                      <m:e>
                        <m:r>
                          <a:rPr lang="en-US" sz="2400" b="1" i="1"/>
                          <m:t>𝒌</m:t>
                        </m:r>
                      </m:e>
                      <m:sub>
                        <m:r>
                          <a:rPr lang="en-US" sz="2400" b="1" i="1" smtClean="0"/>
                          <m:t>𝟐</m:t>
                        </m:r>
                      </m:sub>
                    </m:sSub>
                    <m:r>
                      <a:rPr lang="en-US" sz="2400" b="1" i="1" dirty="0" smtClean="0"/>
                      <m:t>&lt;</m:t>
                    </m:r>
                    <m:sSub>
                      <m:sSubPr>
                        <m:ctrlPr>
                          <a:rPr lang="en-US" sz="2400" b="1" i="1" dirty="0"/>
                        </m:ctrlPr>
                      </m:sSubPr>
                      <m:e>
                        <m:r>
                          <a:rPr lang="en-US" sz="2400" b="1" i="1" dirty="0"/>
                          <m:t>𝒌</m:t>
                        </m:r>
                      </m:e>
                      <m:sub>
                        <m:r>
                          <a:rPr lang="en-US" sz="2400" b="1" i="1" dirty="0" smtClean="0"/>
                          <m:t>𝟑</m:t>
                        </m:r>
                      </m:sub>
                    </m:sSub>
                  </m:oMath>
                </a14:m>
                <a:r>
                  <a:rPr lang="en-US" sz="2400" b="1" dirty="0" smtClean="0">
                    <a:cs typeface="Times New Roman" pitchFamily="18" charset="0"/>
                  </a:rPr>
                  <a:t>} </a:t>
                </a:r>
              </a:p>
              <a:p>
                <a:pPr marL="0" indent="0">
                  <a:buNone/>
                </a:pPr>
                <a:r>
                  <a:rPr lang="en-US" sz="2400" b="1" dirty="0">
                    <a:cs typeface="Times New Roman" pitchFamily="18" charset="0"/>
                  </a:rPr>
                  <a:t>i</a:t>
                </a:r>
                <a:r>
                  <a:rPr lang="en-US" sz="2400" b="1" dirty="0" smtClean="0">
                    <a:cs typeface="Times New Roman" pitchFamily="18" charset="0"/>
                  </a:rPr>
                  <a:t>s a minimal covering</a:t>
                </a:r>
                <a:r>
                  <a:rPr lang="en-US" sz="2400" dirty="0" smtClean="0">
                    <a:cs typeface="Times New Roman" pitchFamily="18" charset="0"/>
                  </a:rPr>
                  <a:t>.</a:t>
                </a:r>
              </a:p>
              <a:p>
                <a:pPr marL="0" indent="0">
                  <a:buNone/>
                </a:pPr>
                <a:r>
                  <a:rPr lang="en-US" sz="2400" i="1" dirty="0" smtClean="0">
                    <a:cs typeface="Times New Roman" pitchFamily="18" charset="0"/>
                  </a:rPr>
                  <a:t>Proof:</a:t>
                </a:r>
              </a:p>
              <a:p>
                <a:pPr marL="0" indent="0">
                  <a:buNone/>
                </a:pPr>
                <a:r>
                  <a:rPr lang="en-US" sz="2400" dirty="0" smtClean="0">
                    <a:cs typeface="Times New Roman" pitchFamily="18" charset="0"/>
                  </a:rPr>
                  <a:t>According </a:t>
                </a:r>
                <a:r>
                  <a:rPr lang="en-US" sz="2400" dirty="0">
                    <a:cs typeface="Times New Roman" pitchFamily="18" charset="0"/>
                  </a:rPr>
                  <a:t>to the Theorem </a:t>
                </a:r>
                <a:r>
                  <a:rPr lang="en-US" sz="2400" dirty="0" smtClean="0">
                    <a:cs typeface="Times New Roman" pitchFamily="18" charset="0"/>
                  </a:rPr>
                  <a:t>(</a:t>
                </a:r>
                <a:r>
                  <a:rPr lang="en-US" sz="2400" i="1" dirty="0" smtClean="0">
                    <a:cs typeface="Times New Roman" pitchFamily="18" charset="0"/>
                  </a:rPr>
                  <a:t>n</a:t>
                </a:r>
                <a:r>
                  <a:rPr lang="en-US" sz="2400" dirty="0" smtClean="0">
                    <a:cs typeface="Times New Roman" pitchFamily="18" charset="0"/>
                  </a:rPr>
                  <a:t>=10, </a:t>
                </a:r>
                <a:r>
                  <a:rPr lang="en-US" sz="2400" i="1" dirty="0" smtClean="0">
                    <a:cs typeface="Times New Roman" pitchFamily="18" charset="0"/>
                  </a:rPr>
                  <a:t>k</a:t>
                </a:r>
                <a:r>
                  <a:rPr lang="en-US" sz="2400" dirty="0" smtClean="0">
                    <a:cs typeface="Times New Roman" pitchFamily="18" charset="0"/>
                  </a:rPr>
                  <a:t>=3), </a:t>
                </a:r>
                <a:r>
                  <a:rPr lang="en-US" sz="2400" dirty="0">
                    <a:cs typeface="Times New Roman" pitchFamily="18" charset="0"/>
                  </a:rPr>
                  <a:t>the maximal subset</a:t>
                </a:r>
                <a14:m>
                  <m:oMath xmlns:m="http://schemas.openxmlformats.org/officeDocument/2006/math">
                    <m:r>
                      <a:rPr lang="en-US" sz="2400" b="0" i="1">
                        <a:cs typeface="Times New Roman" pitchFamily="18" charset="0"/>
                      </a:rPr>
                      <m:t>{</m:t>
                    </m:r>
                    <m:sSub>
                      <m:sSubPr>
                        <m:ctrlPr>
                          <a:rPr lang="en-US" sz="2400" i="1">
                            <a:cs typeface="Times New Roman" pitchFamily="18" charset="0"/>
                          </a:rPr>
                        </m:ctrlPr>
                      </m:sSubPr>
                      <m:e>
                        <m:r>
                          <a:rPr lang="en-US" sz="2400" b="0" i="1">
                            <a:cs typeface="Times New Roman" pitchFamily="18" charset="0"/>
                          </a:rPr>
                          <m:t>𝑢</m:t>
                        </m:r>
                      </m:e>
                      <m:sub>
                        <m:r>
                          <a:rPr lang="en-US" sz="2400" b="0" i="1">
                            <a:cs typeface="Times New Roman" pitchFamily="18" charset="0"/>
                          </a:rPr>
                          <m:t>1, </m:t>
                        </m:r>
                      </m:sub>
                    </m:sSub>
                    <m:sSub>
                      <m:sSubPr>
                        <m:ctrlPr>
                          <a:rPr lang="en-US" sz="2400" i="1">
                            <a:cs typeface="Times New Roman" pitchFamily="18" charset="0"/>
                          </a:rPr>
                        </m:ctrlPr>
                      </m:sSubPr>
                      <m:e>
                        <m:r>
                          <a:rPr lang="en-US" sz="2400" b="0" i="1">
                            <a:cs typeface="Times New Roman" pitchFamily="18" charset="0"/>
                          </a:rPr>
                          <m:t>𝑢</m:t>
                        </m:r>
                      </m:e>
                      <m:sub>
                        <m:r>
                          <a:rPr lang="en-US" sz="2400" b="0" i="1" smtClean="0">
                            <a:cs typeface="Times New Roman" pitchFamily="18" charset="0"/>
                          </a:rPr>
                          <m:t>2</m:t>
                        </m:r>
                        <m:r>
                          <a:rPr lang="en-US" sz="2400" b="0" i="1">
                            <a:cs typeface="Times New Roman" pitchFamily="18" charset="0"/>
                          </a:rPr>
                          <m:t>, </m:t>
                        </m:r>
                      </m:sub>
                    </m:sSub>
                  </m:oMath>
                </a14:m>
                <a:r>
                  <a:rPr lang="en-US" sz="2400" dirty="0">
                    <a:cs typeface="Times New Roman" pitchFamily="18" charset="0"/>
                  </a:rPr>
                  <a:t>…</a:t>
                </a:r>
                <a14:m>
                  <m:oMath xmlns:m="http://schemas.openxmlformats.org/officeDocument/2006/math">
                    <m:sSub>
                      <m:sSubPr>
                        <m:ctrlPr>
                          <a:rPr lang="en-US" sz="2400" i="1">
                            <a:cs typeface="Times New Roman" pitchFamily="18" charset="0"/>
                          </a:rPr>
                        </m:ctrlPr>
                      </m:sSubPr>
                      <m:e>
                        <m:r>
                          <a:rPr lang="en-US" sz="2400" b="0" i="1">
                            <a:cs typeface="Times New Roman" pitchFamily="18" charset="0"/>
                          </a:rPr>
                          <m:t>𝑢</m:t>
                        </m:r>
                      </m:e>
                      <m:sub>
                        <m:r>
                          <a:rPr lang="en-US" sz="2400" b="0" i="1" smtClean="0">
                            <a:cs typeface="Times New Roman" pitchFamily="18" charset="0"/>
                          </a:rPr>
                          <m:t>𝑡</m:t>
                        </m:r>
                        <m:r>
                          <a:rPr lang="en-US" sz="2400" b="0" i="1">
                            <a:cs typeface="Times New Roman" pitchFamily="18" charset="0"/>
                          </a:rPr>
                          <m:t>}  </m:t>
                        </m:r>
                      </m:sub>
                    </m:sSub>
                  </m:oMath>
                </a14:m>
                <a:r>
                  <a:rPr lang="en-US" sz="2400" dirty="0">
                    <a:cs typeface="Times New Roman" pitchFamily="18" charset="0"/>
                  </a:rPr>
                  <a:t>of </a:t>
                </a:r>
                <a:r>
                  <a:rPr lang="en-US" sz="2400" i="1" dirty="0">
                    <a:cs typeface="Times New Roman" pitchFamily="18" charset="0"/>
                  </a:rPr>
                  <a:t>U</a:t>
                </a:r>
                <a:r>
                  <a:rPr lang="en-US" sz="2400" dirty="0">
                    <a:cs typeface="Times New Roman" pitchFamily="18" charset="0"/>
                  </a:rPr>
                  <a:t> with pairwise non-trivial </a:t>
                </a:r>
                <a:r>
                  <a:rPr lang="en-US" sz="2400" dirty="0" smtClean="0">
                    <a:cs typeface="Times New Roman" pitchFamily="18" charset="0"/>
                  </a:rPr>
                  <a:t>intersection has </a:t>
                </a:r>
                <a:r>
                  <a:rPr lang="en-US" sz="2400" dirty="0">
                    <a:cs typeface="Times New Roman" pitchFamily="18" charset="0"/>
                  </a:rPr>
                  <a:t>cardinality: </a:t>
                </a:r>
                <a:r>
                  <a:rPr lang="en-US" sz="2400" i="1" dirty="0" smtClean="0">
                    <a:cs typeface="Times New Roman" pitchFamily="18" charset="0"/>
                  </a:rPr>
                  <a:t>m</a:t>
                </a:r>
                <a:r>
                  <a:rPr lang="en-US" sz="2400" dirty="0" smtClean="0">
                    <a:cs typeface="Times New Roman" pitchFamily="18" charset="0"/>
                  </a:rPr>
                  <a:t>=</a:t>
                </a:r>
                <a14:m>
                  <m:oMath xmlns:m="http://schemas.openxmlformats.org/officeDocument/2006/math">
                    <m:d>
                      <m:dPr>
                        <m:ctrlPr>
                          <a:rPr lang="en-US" sz="2400" i="1">
                            <a:cs typeface="Times New Roman" pitchFamily="18" charset="0"/>
                          </a:rPr>
                        </m:ctrlPr>
                      </m:dPr>
                      <m:e>
                        <m:f>
                          <m:fPr>
                            <m:type m:val="noBar"/>
                            <m:ctrlPr>
                              <a:rPr lang="en-US" sz="2400" i="1">
                                <a:cs typeface="Times New Roman" pitchFamily="18" charset="0"/>
                              </a:rPr>
                            </m:ctrlPr>
                          </m:fPr>
                          <m:num>
                            <m:r>
                              <a:rPr lang="en-US" sz="2400" i="1">
                                <a:cs typeface="Times New Roman" pitchFamily="18" charset="0"/>
                              </a:rPr>
                              <m:t>9</m:t>
                            </m:r>
                          </m:num>
                          <m:den>
                            <m:r>
                              <a:rPr lang="en-US" sz="2400" i="1">
                                <a:cs typeface="Times New Roman" pitchFamily="18" charset="0"/>
                              </a:rPr>
                              <m:t>2</m:t>
                            </m:r>
                          </m:den>
                        </m:f>
                      </m:e>
                    </m:d>
                  </m:oMath>
                </a14:m>
                <a:r>
                  <a:rPr lang="en-US" sz="2400" dirty="0">
                    <a:cs typeface="Times New Roman" pitchFamily="18" charset="0"/>
                  </a:rPr>
                  <a:t>=36. Therefore,</a:t>
                </a:r>
              </a:p>
              <a:p>
                <a:r>
                  <a:rPr lang="en-US" sz="2400" dirty="0">
                    <a:cs typeface="Times New Roman" pitchFamily="18" charset="0"/>
                  </a:rPr>
                  <a:t>120-36=84.</a:t>
                </a:r>
              </a:p>
              <a:p>
                <a:pPr marL="0" indent="0">
                  <a:buNone/>
                </a:pPr>
                <a:endParaRPr lang="en-US" sz="2400" dirty="0">
                  <a:latin typeface="Times New Roman" pitchFamily="18" charset="0"/>
                  <a:cs typeface="Times New Roman" pitchFamily="18" charset="0"/>
                </a:endParaRPr>
              </a:p>
            </p:txBody>
          </p:sp>
        </mc:Choice>
        <mc:Fallback>
          <p:sp>
            <p:nvSpPr>
              <p:cNvPr id="4" name="Content Placeholder 3"/>
              <p:cNvSpPr>
                <a:spLocks noGrp="1" noRot="1" noChangeAspect="1" noMove="1" noResize="1" noEditPoints="1" noAdjustHandles="1" noChangeArrowheads="1" noChangeShapeType="1" noTextEdit="1"/>
              </p:cNvSpPr>
              <p:nvPr>
                <p:ph idx="1"/>
              </p:nvPr>
            </p:nvSpPr>
            <p:spPr>
              <a:xfrm>
                <a:off x="457200" y="1600201"/>
                <a:ext cx="8229600" cy="4648199"/>
              </a:xfrm>
              <a:blipFill rotWithShape="0">
                <a:blip r:embed="rId2"/>
                <a:stretch>
                  <a:fillRect l="-1111" t="-1837" r="-1778"/>
                </a:stretch>
              </a:blipFill>
            </p:spPr>
            <p:txBody>
              <a:bodyPr/>
              <a:lstStyle/>
              <a:p>
                <a:r>
                  <a:rPr lang="en-US">
                    <a:noFill/>
                  </a:rPr>
                  <a:t> </a:t>
                </a:r>
              </a:p>
            </p:txBody>
          </p:sp>
        </mc:Fallback>
      </mc:AlternateContent>
    </p:spTree>
    <p:extLst>
      <p:ext uri="{BB962C8B-B14F-4D97-AF65-F5344CB8AC3E}">
        <p14:creationId xmlns:p14="http://schemas.microsoft.com/office/powerpoint/2010/main" val="7025259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Proof of Theorem 1</a:t>
            </a:r>
            <a:endParaRPr lang="en-US" sz="3600" dirty="0"/>
          </a:p>
        </p:txBody>
      </p:sp>
      <p:sp>
        <p:nvSpPr>
          <p:cNvPr id="3" name="Content Placeholder 2"/>
          <p:cNvSpPr>
            <a:spLocks noGrp="1"/>
          </p:cNvSpPr>
          <p:nvPr>
            <p:ph idx="1"/>
          </p:nvPr>
        </p:nvSpPr>
        <p:spPr/>
        <p:txBody>
          <a:bodyPr>
            <a:normAutofit fontScale="92500"/>
          </a:bodyPr>
          <a:lstStyle/>
          <a:p>
            <a:r>
              <a:rPr lang="en-US" sz="2400" dirty="0" smtClean="0">
                <a:cs typeface="Times New Roman" pitchFamily="18" charset="0"/>
              </a:rPr>
              <a:t>We shall see that   </a:t>
            </a:r>
            <a:r>
              <a:rPr lang="en-US" sz="2400" dirty="0">
                <a:cs typeface="Times New Roman" pitchFamily="18" charset="0"/>
              </a:rPr>
              <a:t>ϭ(</a:t>
            </a:r>
            <a:r>
              <a:rPr lang="en-US" sz="2400" i="1" dirty="0">
                <a:cs typeface="Times New Roman" pitchFamily="18" charset="0"/>
              </a:rPr>
              <a:t>S</a:t>
            </a:r>
            <a:r>
              <a:rPr lang="en-US" sz="2400" i="1" baseline="-25000" dirty="0">
                <a:cs typeface="Times New Roman" pitchFamily="18" charset="0"/>
              </a:rPr>
              <a:t>10</a:t>
            </a:r>
            <a:r>
              <a:rPr lang="en-US" sz="2400" dirty="0">
                <a:cs typeface="Times New Roman" pitchFamily="18" charset="0"/>
              </a:rPr>
              <a:t>)  </a:t>
            </a:r>
            <a:r>
              <a:rPr lang="en-US" sz="2400" dirty="0" smtClean="0">
                <a:cs typeface="Times New Roman" pitchFamily="18" charset="0"/>
              </a:rPr>
              <a:t>= |MS1|+|MS5|+|MS7|+84= 221 .</a:t>
            </a:r>
          </a:p>
          <a:p>
            <a:r>
              <a:rPr lang="en-US" sz="2400" dirty="0" smtClean="0">
                <a:cs typeface="Times New Roman" pitchFamily="18" charset="0"/>
              </a:rPr>
              <a:t>The elements of order 21 are only to be found in MS1 and MS3, in both they are partitioned, so we take MS1={A10}, size 1.</a:t>
            </a:r>
          </a:p>
          <a:p>
            <a:r>
              <a:rPr lang="en-US" sz="2400" dirty="0" smtClean="0">
                <a:cs typeface="Times New Roman" pitchFamily="18" charset="0"/>
              </a:rPr>
              <a:t>The elements of order 10 are partitioned in MS6, MS7, and MS8. MS7 has the least size: 126.</a:t>
            </a:r>
          </a:p>
          <a:p>
            <a:r>
              <a:rPr lang="en-US" sz="2400" dirty="0">
                <a:cs typeface="Times New Roman" pitchFamily="18" charset="0"/>
              </a:rPr>
              <a:t>T</a:t>
            </a:r>
            <a:r>
              <a:rPr lang="en-US" sz="2400" dirty="0" smtClean="0">
                <a:cs typeface="Times New Roman" pitchFamily="18" charset="0"/>
              </a:rPr>
              <a:t>he elements of order 14, type 2*7 are partitioned in MS3, and MS5. If H(0,k1,k2) is removed from MS3, they will no longer be covered by MS3. They can only be covered by all 10 members of MS5.</a:t>
            </a:r>
          </a:p>
          <a:p>
            <a:r>
              <a:rPr lang="en-US" sz="2400" dirty="0" smtClean="0">
                <a:cs typeface="Times New Roman" pitchFamily="18" charset="0"/>
              </a:rPr>
              <a:t>Together with the result for the elements of type 3*3*4, we have:</a:t>
            </a:r>
          </a:p>
          <a:p>
            <a:r>
              <a:rPr lang="en-US" sz="2400" dirty="0">
                <a:cs typeface="Times New Roman" pitchFamily="18" charset="0"/>
              </a:rPr>
              <a:t>ϭ(</a:t>
            </a:r>
            <a:r>
              <a:rPr lang="en-US" sz="2400" i="1" dirty="0">
                <a:cs typeface="Times New Roman" pitchFamily="18" charset="0"/>
              </a:rPr>
              <a:t>S</a:t>
            </a:r>
            <a:r>
              <a:rPr lang="en-US" sz="2400" i="1" baseline="-25000" dirty="0">
                <a:cs typeface="Times New Roman" pitchFamily="18" charset="0"/>
              </a:rPr>
              <a:t>10</a:t>
            </a:r>
            <a:r>
              <a:rPr lang="en-US" sz="2400" dirty="0" smtClean="0">
                <a:cs typeface="Times New Roman" pitchFamily="18" charset="0"/>
              </a:rPr>
              <a:t>)= 1+ 126+ 10+ 84 = 221.</a:t>
            </a:r>
          </a:p>
          <a:p>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15389122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S9</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8764219"/>
              </p:ext>
            </p:extLst>
          </p:nvPr>
        </p:nvGraphicFramePr>
        <p:xfrm>
          <a:off x="990600" y="1447796"/>
          <a:ext cx="7391400" cy="4572003"/>
        </p:xfrm>
        <a:graphic>
          <a:graphicData uri="http://schemas.openxmlformats.org/drawingml/2006/table">
            <a:tbl>
              <a:tblPr firstRow="1" firstCol="1" lastRow="1" lastCol="1" bandRow="1" bandCol="1">
                <a:tableStyleId>{5C22544A-7EE6-4342-B048-85BDC9FD1C3A}</a:tableStyleId>
              </a:tblPr>
              <a:tblGrid>
                <a:gridCol w="3505200"/>
                <a:gridCol w="1981200"/>
                <a:gridCol w="1905000"/>
              </a:tblGrid>
              <a:tr h="703384">
                <a:tc>
                  <a:txBody>
                    <a:bodyPr/>
                    <a:lstStyle/>
                    <a:p>
                      <a:pPr marL="0" marR="0">
                        <a:spcBef>
                          <a:spcPts val="0"/>
                        </a:spcBef>
                        <a:spcAft>
                          <a:spcPts val="0"/>
                        </a:spcAft>
                      </a:pPr>
                      <a:r>
                        <a:rPr lang="en-US" sz="1200">
                          <a:solidFill>
                            <a:schemeClr val="tx1"/>
                          </a:solidFill>
                          <a:effectLst/>
                        </a:rPr>
                        <a:t>Maximal subgroups (1376)</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solidFill>
                            <a:schemeClr val="tx1"/>
                          </a:solidFill>
                          <a:effectLst/>
                        </a:rPr>
                        <a:t>Order of Class Representative</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Size</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51693">
                <a:tc>
                  <a:txBody>
                    <a:bodyPr/>
                    <a:lstStyle/>
                    <a:p>
                      <a:pPr marL="0" marR="0">
                        <a:spcBef>
                          <a:spcPts val="0"/>
                        </a:spcBef>
                        <a:spcAft>
                          <a:spcPts val="0"/>
                        </a:spcAft>
                      </a:pPr>
                      <a:r>
                        <a:rPr lang="en-US" sz="1200">
                          <a:solidFill>
                            <a:schemeClr val="tx1"/>
                          </a:solidFill>
                          <a:effectLst/>
                        </a:rPr>
                        <a:t>MS1 = A_9</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181440</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1</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51693">
                <a:tc>
                  <a:txBody>
                    <a:bodyPr/>
                    <a:lstStyle/>
                    <a:p>
                      <a:pPr marL="0" marR="0">
                        <a:spcBef>
                          <a:spcPts val="0"/>
                        </a:spcBef>
                        <a:spcAft>
                          <a:spcPts val="0"/>
                        </a:spcAft>
                      </a:pPr>
                      <a:r>
                        <a:rPr lang="en-US" sz="1200">
                          <a:solidFill>
                            <a:schemeClr val="tx1"/>
                          </a:solidFill>
                          <a:effectLst/>
                        </a:rPr>
                        <a:t>MS2 = S_4 x S_5</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2880</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126</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51693">
                <a:tc>
                  <a:txBody>
                    <a:bodyPr/>
                    <a:lstStyle/>
                    <a:p>
                      <a:pPr marL="0" marR="0">
                        <a:spcBef>
                          <a:spcPts val="0"/>
                        </a:spcBef>
                        <a:spcAft>
                          <a:spcPts val="0"/>
                        </a:spcAft>
                      </a:pPr>
                      <a:r>
                        <a:rPr lang="en-US" sz="1200">
                          <a:solidFill>
                            <a:schemeClr val="tx1"/>
                          </a:solidFill>
                          <a:effectLst/>
                        </a:rPr>
                        <a:t>MS3 = S_3 x S_6</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4320</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84</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51693">
                <a:tc>
                  <a:txBody>
                    <a:bodyPr/>
                    <a:lstStyle/>
                    <a:p>
                      <a:pPr marL="0" marR="0">
                        <a:spcBef>
                          <a:spcPts val="0"/>
                        </a:spcBef>
                        <a:spcAft>
                          <a:spcPts val="0"/>
                        </a:spcAft>
                      </a:pPr>
                      <a:r>
                        <a:rPr lang="en-US" sz="1200">
                          <a:solidFill>
                            <a:schemeClr val="tx1"/>
                          </a:solidFill>
                          <a:effectLst/>
                        </a:rPr>
                        <a:t>MS4 = C_2 x S_7</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10080</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36</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51693">
                <a:tc>
                  <a:txBody>
                    <a:bodyPr/>
                    <a:lstStyle/>
                    <a:p>
                      <a:pPr marL="0" marR="0">
                        <a:spcBef>
                          <a:spcPts val="0"/>
                        </a:spcBef>
                        <a:spcAft>
                          <a:spcPts val="0"/>
                        </a:spcAft>
                      </a:pPr>
                      <a:r>
                        <a:rPr lang="en-US" sz="1200">
                          <a:solidFill>
                            <a:schemeClr val="tx1"/>
                          </a:solidFill>
                          <a:effectLst/>
                        </a:rPr>
                        <a:t>MS5=   S_8</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40320</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9</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055077">
                <a:tc>
                  <a:txBody>
                    <a:bodyPr/>
                    <a:lstStyle/>
                    <a:p>
                      <a:pPr marL="0" marR="0">
                        <a:spcBef>
                          <a:spcPts val="0"/>
                        </a:spcBef>
                        <a:spcAft>
                          <a:spcPts val="0"/>
                        </a:spcAft>
                      </a:pPr>
                      <a:r>
                        <a:rPr lang="en-US" sz="1200">
                          <a:solidFill>
                            <a:schemeClr val="tx1"/>
                          </a:solidFill>
                          <a:effectLst/>
                        </a:rPr>
                        <a:t>MS6 = ((((C_3x((C_3xC_3):C_2)):C_2):C_3):C_2):C_2</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1296</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solidFill>
                            <a:schemeClr val="tx1"/>
                          </a:solidFill>
                          <a:effectLst/>
                        </a:rPr>
                        <a:t>280</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055077">
                <a:tc>
                  <a:txBody>
                    <a:bodyPr/>
                    <a:lstStyle/>
                    <a:p>
                      <a:pPr marL="0" marR="0">
                        <a:spcBef>
                          <a:spcPts val="0"/>
                        </a:spcBef>
                        <a:spcAft>
                          <a:spcPts val="0"/>
                        </a:spcAft>
                      </a:pPr>
                      <a:r>
                        <a:rPr lang="en-US" sz="1200">
                          <a:solidFill>
                            <a:schemeClr val="tx1"/>
                          </a:solidFill>
                          <a:effectLst/>
                        </a:rPr>
                        <a:t>MS7 = (((C_3xC_3):Q_8):C_3):C_2</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a:solidFill>
                            <a:schemeClr val="tx1"/>
                          </a:solidFill>
                          <a:effectLst/>
                        </a:rPr>
                        <a:t>432</a:t>
                      </a:r>
                      <a:endParaRPr lang="en-US"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solidFill>
                            <a:schemeClr val="tx1"/>
                          </a:solidFill>
                          <a:effectLst/>
                        </a:rPr>
                        <a:t>840</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18448503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S9</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0062666"/>
              </p:ext>
            </p:extLst>
          </p:nvPr>
        </p:nvGraphicFramePr>
        <p:xfrm>
          <a:off x="838200" y="1380462"/>
          <a:ext cx="7467599" cy="5166168"/>
        </p:xfrm>
        <a:graphic>
          <a:graphicData uri="http://schemas.openxmlformats.org/drawingml/2006/table">
            <a:tbl>
              <a:tblPr firstRow="1" firstCol="1" lastRow="1" lastCol="1" bandRow="1" bandCol="1">
                <a:tableStyleId>{5C22544A-7EE6-4342-B048-85BDC9FD1C3A}</a:tableStyleId>
              </a:tblPr>
              <a:tblGrid>
                <a:gridCol w="817805"/>
                <a:gridCol w="983146"/>
                <a:gridCol w="658785"/>
                <a:gridCol w="732146"/>
                <a:gridCol w="735741"/>
                <a:gridCol w="671013"/>
                <a:gridCol w="735741"/>
                <a:gridCol w="771702"/>
                <a:gridCol w="663821"/>
                <a:gridCol w="697699"/>
              </a:tblGrid>
              <a:tr h="273335">
                <a:tc>
                  <a:txBody>
                    <a:bodyPr/>
                    <a:lstStyle/>
                    <a:p>
                      <a:pPr marL="0" marR="0">
                        <a:spcBef>
                          <a:spcPts val="0"/>
                        </a:spcBef>
                        <a:spcAft>
                          <a:spcPts val="0"/>
                        </a:spcAft>
                      </a:pPr>
                      <a:r>
                        <a:rPr lang="en-US" sz="900" dirty="0">
                          <a:solidFill>
                            <a:schemeClr val="tx1"/>
                          </a:solidFill>
                          <a:effectLst/>
                        </a:rPr>
                        <a:t>Order</a:t>
                      </a:r>
                      <a:endParaRPr lang="en-US" sz="900" dirty="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1"/>
                          </a:solidFill>
                          <a:effectLst/>
                        </a:rPr>
                        <a:t>Cyclic Structure</a:t>
                      </a:r>
                      <a:endParaRPr lang="en-US" sz="900" dirty="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Size</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MS1</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MS2</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accent1"/>
                          </a:solidFill>
                          <a:effectLst/>
                        </a:rPr>
                        <a:t>MS3</a:t>
                      </a:r>
                      <a:endParaRPr lang="en-US" sz="900" dirty="0">
                        <a:solidFill>
                          <a:schemeClr val="accent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MS4</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MS5</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MS6</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MS7</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4193">
                <a:tc>
                  <a:txBody>
                    <a:bodyPr/>
                    <a:lstStyle/>
                    <a:p>
                      <a:pPr marL="0" marR="0">
                        <a:spcBef>
                          <a:spcPts val="0"/>
                        </a:spcBef>
                        <a:spcAft>
                          <a:spcPts val="0"/>
                        </a:spcAft>
                      </a:pPr>
                      <a:r>
                        <a:rPr lang="en-US" sz="900" dirty="0">
                          <a:solidFill>
                            <a:schemeClr val="tx1"/>
                          </a:solidFill>
                          <a:effectLst/>
                        </a:rPr>
                        <a:t>1</a:t>
                      </a:r>
                      <a:endParaRPr lang="en-US" sz="900" dirty="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1</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1</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1</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1</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1</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1</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4193">
                <a:tc>
                  <a:txBody>
                    <a:bodyPr/>
                    <a:lstStyle/>
                    <a:p>
                      <a:pPr marL="0" marR="0">
                        <a:spcBef>
                          <a:spcPts val="0"/>
                        </a:spcBef>
                        <a:spcAft>
                          <a:spcPts val="0"/>
                        </a:spcAft>
                      </a:pPr>
                      <a:r>
                        <a:rPr lang="en-US" sz="900">
                          <a:solidFill>
                            <a:schemeClr val="tx1"/>
                          </a:solidFill>
                          <a:effectLst/>
                        </a:rPr>
                        <a:t>2</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a:t>
                      </a:r>
                      <a:r>
                        <a:rPr lang="en-US" sz="900" baseline="30000">
                          <a:solidFill>
                            <a:schemeClr val="tx1"/>
                          </a:solidFill>
                          <a:effectLst/>
                        </a:rPr>
                        <a:t>1</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4193">
                <a:tc>
                  <a:txBody>
                    <a:bodyPr/>
                    <a:lstStyle/>
                    <a:p>
                      <a:pPr marL="0" marR="0">
                        <a:spcBef>
                          <a:spcPts val="0"/>
                        </a:spcBef>
                        <a:spcAft>
                          <a:spcPts val="0"/>
                        </a:spcAft>
                      </a:pPr>
                      <a:r>
                        <a:rPr lang="en-US" sz="900">
                          <a:solidFill>
                            <a:schemeClr val="tx1"/>
                          </a:solidFill>
                          <a:effectLst/>
                        </a:rPr>
                        <a:t>2</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a:t>
                      </a:r>
                      <a:r>
                        <a:rPr lang="en-US" sz="900" baseline="30000">
                          <a:solidFill>
                            <a:schemeClr val="tx1"/>
                          </a:solidFill>
                          <a:effectLst/>
                        </a:rPr>
                        <a:t>2</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4193">
                <a:tc>
                  <a:txBody>
                    <a:bodyPr/>
                    <a:lstStyle/>
                    <a:p>
                      <a:pPr marL="0" marR="0">
                        <a:spcBef>
                          <a:spcPts val="0"/>
                        </a:spcBef>
                        <a:spcAft>
                          <a:spcPts val="0"/>
                        </a:spcAft>
                      </a:pPr>
                      <a:r>
                        <a:rPr lang="en-US" sz="900">
                          <a:solidFill>
                            <a:schemeClr val="tx1"/>
                          </a:solidFill>
                          <a:effectLst/>
                        </a:rPr>
                        <a:t>2</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1"/>
                          </a:solidFill>
                          <a:effectLst/>
                        </a:rPr>
                        <a:t>2</a:t>
                      </a:r>
                      <a:r>
                        <a:rPr lang="en-US" sz="900" baseline="30000" dirty="0">
                          <a:solidFill>
                            <a:schemeClr val="tx1"/>
                          </a:solidFill>
                          <a:effectLst/>
                        </a:rPr>
                        <a:t>3</a:t>
                      </a:r>
                      <a:endParaRPr lang="en-US" sz="900" dirty="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4193">
                <a:tc>
                  <a:txBody>
                    <a:bodyPr/>
                    <a:lstStyle/>
                    <a:p>
                      <a:pPr marL="0" marR="0">
                        <a:spcBef>
                          <a:spcPts val="0"/>
                        </a:spcBef>
                        <a:spcAft>
                          <a:spcPts val="0"/>
                        </a:spcAft>
                      </a:pPr>
                      <a:r>
                        <a:rPr lang="en-US" sz="900">
                          <a:solidFill>
                            <a:schemeClr val="tx1"/>
                          </a:solidFill>
                          <a:effectLst/>
                        </a:rPr>
                        <a:t>2</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a:t>
                      </a:r>
                      <a:r>
                        <a:rPr lang="en-US" sz="900" baseline="30000">
                          <a:solidFill>
                            <a:schemeClr val="tx1"/>
                          </a:solidFill>
                          <a:effectLst/>
                        </a:rPr>
                        <a:t>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8908">
                <a:tc>
                  <a:txBody>
                    <a:bodyPr/>
                    <a:lstStyle/>
                    <a:p>
                      <a:pPr marL="0" marR="0">
                        <a:spcBef>
                          <a:spcPts val="0"/>
                        </a:spcBef>
                        <a:spcAft>
                          <a:spcPts val="0"/>
                        </a:spcAft>
                      </a:pPr>
                      <a:r>
                        <a:rPr lang="en-US" sz="900">
                          <a:solidFill>
                            <a:schemeClr val="tx1"/>
                          </a:solidFill>
                          <a:effectLst/>
                        </a:rPr>
                        <a:t>3</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3</a:t>
                      </a:r>
                      <a:r>
                        <a:rPr lang="en-US" sz="900" baseline="30000">
                          <a:solidFill>
                            <a:schemeClr val="tx1"/>
                          </a:solidFill>
                          <a:effectLst/>
                        </a:rPr>
                        <a:t>1</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19313">
                <a:tc>
                  <a:txBody>
                    <a:bodyPr/>
                    <a:lstStyle/>
                    <a:p>
                      <a:pPr marL="0" marR="0">
                        <a:spcBef>
                          <a:spcPts val="0"/>
                        </a:spcBef>
                        <a:spcAft>
                          <a:spcPts val="0"/>
                        </a:spcAft>
                      </a:pPr>
                      <a:r>
                        <a:rPr lang="en-US" sz="900">
                          <a:solidFill>
                            <a:schemeClr val="tx1"/>
                          </a:solidFill>
                          <a:effectLst/>
                        </a:rPr>
                        <a:t>3</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3</a:t>
                      </a:r>
                      <a:r>
                        <a:rPr lang="en-US" sz="900" baseline="30000">
                          <a:solidFill>
                            <a:schemeClr val="tx1"/>
                          </a:solidFill>
                          <a:effectLst/>
                        </a:rPr>
                        <a:t>2</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19313">
                <a:tc>
                  <a:txBody>
                    <a:bodyPr/>
                    <a:lstStyle/>
                    <a:p>
                      <a:pPr marL="0" marR="0">
                        <a:spcBef>
                          <a:spcPts val="0"/>
                        </a:spcBef>
                        <a:spcAft>
                          <a:spcPts val="0"/>
                        </a:spcAft>
                      </a:pPr>
                      <a:r>
                        <a:rPr lang="en-US" sz="900">
                          <a:solidFill>
                            <a:schemeClr val="tx1"/>
                          </a:solidFill>
                          <a:effectLst/>
                        </a:rPr>
                        <a:t>3</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3</a:t>
                      </a:r>
                      <a:r>
                        <a:rPr lang="en-US" sz="900" baseline="30000">
                          <a:solidFill>
                            <a:schemeClr val="tx1"/>
                          </a:solidFill>
                          <a:effectLst/>
                        </a:rPr>
                        <a:t>3</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2x4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7560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7560,P</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4</a:t>
                      </a:r>
                      <a:r>
                        <a:rPr lang="en-US" sz="900" baseline="30000">
                          <a:solidFill>
                            <a:schemeClr val="tx1"/>
                          </a:solidFill>
                          <a:effectLst/>
                        </a:rPr>
                        <a:t>1</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756</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36(6)</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90(10)</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210(10)</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420(5)</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a:t>
                      </a:r>
                      <a:r>
                        <a:rPr lang="en-US" sz="900" baseline="30000">
                          <a:solidFill>
                            <a:schemeClr val="tx1"/>
                          </a:solidFill>
                          <a:effectLst/>
                        </a:rPr>
                        <a:t>2</a:t>
                      </a:r>
                      <a:r>
                        <a:rPr lang="en-US" sz="900">
                          <a:solidFill>
                            <a:schemeClr val="tx1"/>
                          </a:solidFill>
                          <a:effectLst/>
                        </a:rPr>
                        <a:t>x 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11340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180(2)</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270(2)</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630(2)</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1260,P</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162(4)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14431">
                <a:tc>
                  <a:txBody>
                    <a:bodyPr/>
                    <a:lstStyle/>
                    <a:p>
                      <a:pPr marL="0" marR="0">
                        <a:spcBef>
                          <a:spcPts val="0"/>
                        </a:spcBef>
                        <a:spcAft>
                          <a:spcPts val="0"/>
                        </a:spcAft>
                      </a:pPr>
                      <a:r>
                        <a:rPr lang="en-US" sz="900">
                          <a:solidFill>
                            <a:schemeClr val="tx1"/>
                          </a:solidFill>
                          <a:effectLst/>
                        </a:rPr>
                        <a:t>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4</a:t>
                      </a:r>
                      <a:r>
                        <a:rPr lang="en-US" sz="900" baseline="30000">
                          <a:solidFill>
                            <a:schemeClr val="tx1"/>
                          </a:solidFill>
                          <a:effectLst/>
                        </a:rPr>
                        <a:t>2</a:t>
                      </a:r>
                      <a:r>
                        <a:rPr lang="en-US" sz="900" strike="sngStrike" baseline="-25000">
                          <a:solidFill>
                            <a:schemeClr val="tx1"/>
                          </a:solidFill>
                          <a:effectLst/>
                        </a:rPr>
                        <a:t>=8^2</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5</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5</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3024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3024,P</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6</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2x3</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2520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0</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220(11)</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270(9)</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490(7)</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1120(4)</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36(4)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6</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a:t>
                      </a:r>
                      <a:r>
                        <a:rPr lang="en-US" sz="900" baseline="30000">
                          <a:solidFill>
                            <a:schemeClr val="tx1"/>
                          </a:solidFill>
                          <a:effectLst/>
                        </a:rPr>
                        <a:t>2</a:t>
                      </a:r>
                      <a:r>
                        <a:rPr lang="en-US" sz="900">
                          <a:solidFill>
                            <a:schemeClr val="tx1"/>
                          </a:solidFill>
                          <a:effectLst/>
                        </a:rPr>
                        <a:t>x3</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7560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7560,P</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6</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2x3</a:t>
                      </a:r>
                      <a:r>
                        <a:rPr lang="en-US" sz="900" baseline="30000">
                          <a:solidFill>
                            <a:schemeClr val="tx1"/>
                          </a:solidFill>
                          <a:effectLst/>
                        </a:rPr>
                        <a:t>2</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10080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0</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160(2)</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360(3)</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280,P</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1120,P</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36, P</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6</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6</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10080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120,P</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840(3)</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3360(3)</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36, P</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56(2)</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6</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 x 6</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30240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30240,P</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6156">
                <a:tc>
                  <a:txBody>
                    <a:bodyPr/>
                    <a:lstStyle/>
                    <a:p>
                      <a:pPr marL="0" marR="0">
                        <a:spcBef>
                          <a:spcPts val="0"/>
                        </a:spcBef>
                        <a:spcAft>
                          <a:spcPts val="0"/>
                        </a:spcAft>
                      </a:pPr>
                      <a:r>
                        <a:rPr lang="en-US" sz="900">
                          <a:solidFill>
                            <a:schemeClr val="tx1"/>
                          </a:solidFill>
                          <a:effectLst/>
                        </a:rPr>
                        <a:t>6</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a:t>
                      </a:r>
                      <a:r>
                        <a:rPr lang="en-US" sz="900" baseline="30000">
                          <a:solidFill>
                            <a:schemeClr val="tx1"/>
                          </a:solidFill>
                          <a:effectLst/>
                        </a:rPr>
                        <a:t>3</a:t>
                      </a:r>
                      <a:r>
                        <a:rPr lang="en-US" sz="900">
                          <a:solidFill>
                            <a:schemeClr val="tx1"/>
                          </a:solidFill>
                          <a:effectLst/>
                        </a:rPr>
                        <a:t>3</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2520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0</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60(3)</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30, P</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210(3)</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36(4)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dirty="0">
                          <a:solidFill>
                            <a:schemeClr val="tx2">
                              <a:lumMod val="60000"/>
                              <a:lumOff val="40000"/>
                            </a:schemeClr>
                          </a:solidFill>
                          <a:effectLst/>
                        </a:rPr>
                        <a:t>6</a:t>
                      </a:r>
                      <a:endParaRPr lang="en-US" sz="900" dirty="0">
                        <a:solidFill>
                          <a:schemeClr val="tx2">
                            <a:lumMod val="60000"/>
                            <a:lumOff val="40000"/>
                          </a:schemeClr>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2">
                              <a:lumMod val="60000"/>
                              <a:lumOff val="40000"/>
                            </a:schemeClr>
                          </a:solidFill>
                          <a:effectLst/>
                        </a:rPr>
                        <a:t>3x6</a:t>
                      </a:r>
                      <a:endParaRPr lang="en-US" sz="900" dirty="0">
                        <a:solidFill>
                          <a:schemeClr val="tx2">
                            <a:lumMod val="60000"/>
                            <a:lumOff val="40000"/>
                          </a:schemeClr>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2">
                              <a:lumMod val="60000"/>
                              <a:lumOff val="40000"/>
                            </a:schemeClr>
                          </a:solidFill>
                          <a:effectLst/>
                        </a:rPr>
                        <a:t>20160</a:t>
                      </a:r>
                      <a:endParaRPr lang="en-US" sz="900" dirty="0">
                        <a:solidFill>
                          <a:schemeClr val="tx2">
                            <a:lumMod val="60000"/>
                            <a:lumOff val="40000"/>
                          </a:schemeClr>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2">
                              <a:lumMod val="60000"/>
                              <a:lumOff val="40000"/>
                            </a:schemeClr>
                          </a:solidFill>
                          <a:effectLst/>
                        </a:rPr>
                        <a:t>0</a:t>
                      </a:r>
                      <a:endParaRPr lang="en-US" sz="900" dirty="0">
                        <a:solidFill>
                          <a:schemeClr val="tx2">
                            <a:lumMod val="60000"/>
                            <a:lumOff val="40000"/>
                          </a:schemeClr>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2">
                              <a:lumMod val="60000"/>
                              <a:lumOff val="40000"/>
                            </a:schemeClr>
                          </a:solidFill>
                          <a:effectLst/>
                        </a:rPr>
                        <a:t>0</a:t>
                      </a:r>
                      <a:endParaRPr lang="en-US" sz="900" dirty="0">
                        <a:solidFill>
                          <a:schemeClr val="tx2">
                            <a:lumMod val="60000"/>
                            <a:lumOff val="40000"/>
                          </a:schemeClr>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2">
                              <a:lumMod val="60000"/>
                              <a:lumOff val="40000"/>
                            </a:schemeClr>
                          </a:solidFill>
                          <a:effectLst/>
                        </a:rPr>
                        <a:t>240,P</a:t>
                      </a:r>
                      <a:endParaRPr lang="en-US" sz="900" dirty="0">
                        <a:solidFill>
                          <a:schemeClr val="tx2">
                            <a:lumMod val="60000"/>
                            <a:lumOff val="40000"/>
                          </a:schemeClr>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2">
                              <a:lumMod val="60000"/>
                              <a:lumOff val="40000"/>
                            </a:schemeClr>
                          </a:solidFill>
                          <a:effectLst/>
                        </a:rPr>
                        <a:t>0</a:t>
                      </a:r>
                      <a:endParaRPr lang="en-US" sz="900" dirty="0">
                        <a:solidFill>
                          <a:schemeClr val="tx2">
                            <a:lumMod val="60000"/>
                            <a:lumOff val="40000"/>
                          </a:schemeClr>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2">
                              <a:lumMod val="60000"/>
                              <a:lumOff val="40000"/>
                            </a:schemeClr>
                          </a:solidFill>
                          <a:effectLst/>
                        </a:rPr>
                        <a:t>0</a:t>
                      </a:r>
                      <a:endParaRPr lang="en-US" sz="900" dirty="0">
                        <a:solidFill>
                          <a:schemeClr val="tx2">
                            <a:lumMod val="60000"/>
                            <a:lumOff val="40000"/>
                          </a:schemeClr>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2">
                              <a:lumMod val="60000"/>
                              <a:lumOff val="40000"/>
                            </a:schemeClr>
                          </a:solidFill>
                          <a:effectLst/>
                        </a:rPr>
                        <a:t>288(4)</a:t>
                      </a:r>
                      <a:endParaRPr lang="en-US" sz="900" dirty="0">
                        <a:solidFill>
                          <a:schemeClr val="tx2">
                            <a:lumMod val="60000"/>
                            <a:lumOff val="40000"/>
                          </a:schemeClr>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2">
                              <a:lumMod val="60000"/>
                              <a:lumOff val="40000"/>
                            </a:schemeClr>
                          </a:solidFill>
                          <a:effectLst/>
                        </a:rPr>
                        <a:t>72(3)</a:t>
                      </a:r>
                      <a:endParaRPr lang="en-US" sz="900" dirty="0">
                        <a:solidFill>
                          <a:schemeClr val="tx2">
                            <a:lumMod val="60000"/>
                            <a:lumOff val="40000"/>
                          </a:schemeClr>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7</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7</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25920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25920,P</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8</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8</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45360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0</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0</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5040,P</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108(2)</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9</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9</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40320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40320,P</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10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 x 5</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18144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144,P</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432(2)</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1008(2)</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4032(2)</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10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a:t>
                      </a:r>
                      <a:r>
                        <a:rPr lang="en-US" sz="900" baseline="30000">
                          <a:solidFill>
                            <a:schemeClr val="tx1"/>
                          </a:solidFill>
                          <a:effectLst/>
                        </a:rPr>
                        <a:t>2</a:t>
                      </a:r>
                      <a:r>
                        <a:rPr lang="en-US" sz="900">
                          <a:solidFill>
                            <a:schemeClr val="tx1"/>
                          </a:solidFill>
                          <a:effectLst/>
                        </a:rPr>
                        <a:t>5</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9072</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9072,P</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12</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3 x 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15120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0</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360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180,P</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420,P</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3360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14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2x7</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25920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0</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0</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720,P</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15</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3 x 5</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24192</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24192,P</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 </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 </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 </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82223">
                <a:tc>
                  <a:txBody>
                    <a:bodyPr/>
                    <a:lstStyle/>
                    <a:p>
                      <a:pPr marL="0" marR="0">
                        <a:spcBef>
                          <a:spcPts val="0"/>
                        </a:spcBef>
                        <a:spcAft>
                          <a:spcPts val="0"/>
                        </a:spcAft>
                      </a:pPr>
                      <a:r>
                        <a:rPr lang="en-US" sz="900">
                          <a:solidFill>
                            <a:schemeClr val="tx1"/>
                          </a:solidFill>
                          <a:effectLst/>
                        </a:rPr>
                        <a:t>20</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4x5</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chemeClr val="tx1"/>
                          </a:solidFill>
                          <a:effectLst/>
                        </a:rPr>
                        <a:t>18144</a:t>
                      </a:r>
                      <a:endParaRPr lang="en-US" sz="90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144,P</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a:solidFill>
                            <a:srgbClr val="C00000"/>
                          </a:solidFill>
                          <a:effectLst/>
                        </a:rPr>
                        <a:t>0</a:t>
                      </a:r>
                      <a:endParaRPr lang="en-US" sz="90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rgbClr val="C00000"/>
                          </a:solidFill>
                          <a:effectLst/>
                        </a:rPr>
                        <a:t>0</a:t>
                      </a:r>
                      <a:endParaRPr lang="en-US" sz="900" dirty="0">
                        <a:solidFill>
                          <a:srgbClr val="C00000"/>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1"/>
                          </a:solidFill>
                          <a:effectLst/>
                        </a:rPr>
                        <a:t>0</a:t>
                      </a:r>
                      <a:endParaRPr lang="en-US" sz="900" dirty="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1"/>
                          </a:solidFill>
                          <a:effectLst/>
                        </a:rPr>
                        <a:t>0</a:t>
                      </a:r>
                      <a:endParaRPr lang="en-US" sz="900" dirty="0">
                        <a:solidFill>
                          <a:schemeClr val="tx1"/>
                        </a:solidFill>
                        <a:effectLst/>
                        <a:latin typeface="Times New Roman"/>
                        <a:ea typeface="Times New Roman"/>
                      </a:endParaRPr>
                    </a:p>
                  </a:txBody>
                  <a:tcPr marL="27075" marR="270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Rectangle 1"/>
          <p:cNvSpPr>
            <a:spLocks noChangeArrowheads="1"/>
          </p:cNvSpPr>
          <p:nvPr/>
        </p:nvSpPr>
        <p:spPr bwMode="auto">
          <a:xfrm>
            <a:off x="3657600" y="783282"/>
            <a:ext cx="3124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Distribution of Elements: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70C0"/>
              </a:solidFill>
              <a:effectLst/>
              <a:latin typeface="Arial" pitchFamily="34" charset="0"/>
              <a:cs typeface="Arial" pitchFamily="34" charset="0"/>
            </a:endParaRPr>
          </a:p>
        </p:txBody>
      </p:sp>
    </p:spTree>
    <p:extLst>
      <p:ext uri="{BB962C8B-B14F-4D97-AF65-F5344CB8AC3E}">
        <p14:creationId xmlns:p14="http://schemas.microsoft.com/office/powerpoint/2010/main" val="1982246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Covering Number</a:t>
            </a:r>
          </a:p>
        </p:txBody>
      </p:sp>
      <p:sp>
        <p:nvSpPr>
          <p:cNvPr id="3" name="Content Placeholder 2"/>
          <p:cNvSpPr>
            <a:spLocks noGrp="1"/>
          </p:cNvSpPr>
          <p:nvPr>
            <p:ph idx="1"/>
          </p:nvPr>
        </p:nvSpPr>
        <p:spPr/>
        <p:txBody>
          <a:bodyPr/>
          <a:lstStyle/>
          <a:p>
            <a:r>
              <a:rPr lang="en-US" b="1" dirty="0"/>
              <a:t>Theorem 1 (Tomkinson,1997):</a:t>
            </a:r>
            <a:r>
              <a:rPr lang="en-US" i="1" dirty="0"/>
              <a:t> Let G be a finite soluble group and let p</a:t>
            </a:r>
            <a:r>
              <a:rPr lang="el-GR" i="1" baseline="30000" dirty="0">
                <a:cs typeface="Arial" charset="0"/>
              </a:rPr>
              <a:t>α</a:t>
            </a:r>
            <a:r>
              <a:rPr lang="en-US" i="1" dirty="0"/>
              <a:t>  be the order of the smallest chief factor having more that one complement. Then  </a:t>
            </a:r>
            <a:r>
              <a:rPr lang="el-GR" b="1" i="1" dirty="0">
                <a:cs typeface="Arial" charset="0"/>
              </a:rPr>
              <a:t>σ</a:t>
            </a:r>
            <a:r>
              <a:rPr lang="en-US" b="1" i="1" dirty="0"/>
              <a:t>(G) = p</a:t>
            </a:r>
            <a:r>
              <a:rPr lang="el-GR" b="1" i="1" baseline="30000" dirty="0">
                <a:cs typeface="Arial" charset="0"/>
              </a:rPr>
              <a:t>α</a:t>
            </a:r>
            <a:r>
              <a:rPr lang="en-US" b="1" i="1" dirty="0"/>
              <a:t> +1.</a:t>
            </a:r>
          </a:p>
          <a:p>
            <a:endParaRPr lang="en-US" i="1" dirty="0"/>
          </a:p>
          <a:p>
            <a:r>
              <a:rPr lang="en-US" dirty="0"/>
              <a:t>The author suggested the investigation of the covering number of simple groups.</a:t>
            </a:r>
          </a:p>
          <a:p>
            <a:endParaRPr lang="en-US" dirty="0"/>
          </a:p>
        </p:txBody>
      </p:sp>
    </p:spTree>
    <p:extLst>
      <p:ext uri="{BB962C8B-B14F-4D97-AF65-F5344CB8AC3E}">
        <p14:creationId xmlns:p14="http://schemas.microsoft.com/office/powerpoint/2010/main" val="1451341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S9</a:t>
            </a:r>
            <a:endParaRPr lang="en-US" dirty="0"/>
          </a:p>
        </p:txBody>
      </p:sp>
      <p:sp>
        <p:nvSpPr>
          <p:cNvPr id="3" name="Content Placeholder 2"/>
          <p:cNvSpPr>
            <a:spLocks noGrp="1"/>
          </p:cNvSpPr>
          <p:nvPr>
            <p:ph idx="1"/>
          </p:nvPr>
        </p:nvSpPr>
        <p:spPr>
          <a:xfrm>
            <a:off x="533400" y="1524000"/>
            <a:ext cx="8153400" cy="4602163"/>
          </a:xfrm>
        </p:spPr>
        <p:txBody>
          <a:bodyPr>
            <a:normAutofit fontScale="62500" lnSpcReduction="20000"/>
          </a:bodyPr>
          <a:lstStyle/>
          <a:p>
            <a:r>
              <a:rPr lang="en-US" dirty="0"/>
              <a:t>Here is the distribution of the elements of S</a:t>
            </a:r>
            <a:r>
              <a:rPr lang="en-US" baseline="-25000" dirty="0"/>
              <a:t>9</a:t>
            </a:r>
            <a:r>
              <a:rPr lang="en-US" dirty="0"/>
              <a:t> in the representatives of the maximal subgroups. Here is how the lower and the upper bound </a:t>
            </a:r>
            <a:r>
              <a:rPr lang="en-US" dirty="0" smtClean="0"/>
              <a:t> </a:t>
            </a:r>
            <a:r>
              <a:rPr lang="en-US" dirty="0"/>
              <a:t>are clearly to be seen:</a:t>
            </a:r>
          </a:p>
          <a:p>
            <a:r>
              <a:rPr lang="en-US" dirty="0"/>
              <a:t>We definitely need:</a:t>
            </a:r>
          </a:p>
          <a:p>
            <a:r>
              <a:rPr lang="en-US" dirty="0"/>
              <a:t>MS1=A_9 (1 group)</a:t>
            </a:r>
          </a:p>
          <a:p>
            <a:r>
              <a:rPr lang="en-US" dirty="0"/>
              <a:t>MS2 (126 groups) to cover the elements of order 20.</a:t>
            </a:r>
          </a:p>
          <a:p>
            <a:r>
              <a:rPr lang="en-US" dirty="0"/>
              <a:t>MS4 (36 groups) to cover the elements of order 14, and 12.</a:t>
            </a:r>
          </a:p>
          <a:p>
            <a:r>
              <a:rPr lang="en-US" dirty="0"/>
              <a:t>MS5 (9 groups) to cover the elements of order 8, and ((1,2,3)(4,5,6)(7,8). </a:t>
            </a:r>
          </a:p>
          <a:p>
            <a:r>
              <a:rPr lang="en-US" dirty="0"/>
              <a:t>Then, if you take all the 84 groups of MS3, we’ll cover 3 types of elements of order 6. So, 84 more groups add up to </a:t>
            </a:r>
            <a:r>
              <a:rPr lang="en-US" b="1" dirty="0"/>
              <a:t>256: the upper bound.</a:t>
            </a:r>
            <a:endParaRPr lang="en-US" dirty="0"/>
          </a:p>
          <a:p>
            <a:r>
              <a:rPr lang="en-US" b="1" dirty="0"/>
              <a:t>The lower bound.:</a:t>
            </a:r>
            <a:endParaRPr lang="en-US" dirty="0"/>
          </a:p>
          <a:p>
            <a:r>
              <a:rPr lang="en-US" dirty="0"/>
              <a:t>If we cover the elements of type 3x6 (20160) by groups from MS6 instead (where they are not partitioned), we would have needed at least 20160/288=70 groups. So, </a:t>
            </a:r>
            <a:r>
              <a:rPr lang="en-US" b="1" dirty="0"/>
              <a:t>1+126+36+9+71=243 ≥ σ</a:t>
            </a:r>
            <a:r>
              <a:rPr lang="en-US" dirty="0"/>
              <a:t> </a:t>
            </a:r>
          </a:p>
          <a:p>
            <a:r>
              <a:rPr lang="en-US" b="1" dirty="0"/>
              <a:t>Hence, 243 ≤ σ ≤ 256.</a:t>
            </a:r>
            <a:endParaRPr lang="en-US" dirty="0"/>
          </a:p>
          <a:p>
            <a:endParaRPr lang="en-US" dirty="0"/>
          </a:p>
        </p:txBody>
      </p:sp>
    </p:spTree>
    <p:extLst>
      <p:ext uri="{BB962C8B-B14F-4D97-AF65-F5344CB8AC3E}">
        <p14:creationId xmlns:p14="http://schemas.microsoft.com/office/powerpoint/2010/main" val="10311560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Linear Programming</a:t>
            </a:r>
            <a:endParaRPr lang="en-US" dirty="0"/>
          </a:p>
        </p:txBody>
      </p:sp>
      <p:sp>
        <p:nvSpPr>
          <p:cNvPr id="3" name="Content Placeholder 2"/>
          <p:cNvSpPr>
            <a:spLocks noGrp="1"/>
          </p:cNvSpPr>
          <p:nvPr>
            <p:ph idx="1"/>
          </p:nvPr>
        </p:nvSpPr>
        <p:spPr>
          <a:xfrm>
            <a:off x="304800" y="1371600"/>
            <a:ext cx="8229600" cy="4525963"/>
          </a:xfrm>
        </p:spPr>
        <p:txBody>
          <a:bodyPr>
            <a:normAutofit/>
          </a:bodyPr>
          <a:lstStyle/>
          <a:p>
            <a:r>
              <a:rPr lang="en-US" b="1" dirty="0" err="1" smtClean="0"/>
              <a:t>Theorem</a:t>
            </a:r>
            <a:r>
              <a:rPr lang="en-US" dirty="0" err="1" smtClean="0"/>
              <a:t>:The</a:t>
            </a:r>
            <a:r>
              <a:rPr lang="en-US" dirty="0" smtClean="0"/>
              <a:t> covering number </a:t>
            </a:r>
            <a:r>
              <a:rPr lang="en-US" sz="2000" dirty="0" smtClean="0"/>
              <a:t>ϭ</a:t>
            </a:r>
            <a:r>
              <a:rPr lang="en-US" dirty="0" smtClean="0"/>
              <a:t>(</a:t>
            </a:r>
            <a:r>
              <a:rPr lang="en-US" i="1" dirty="0" smtClean="0"/>
              <a:t>S</a:t>
            </a:r>
            <a:r>
              <a:rPr lang="en-US" i="1" baseline="-25000" dirty="0"/>
              <a:t>9</a:t>
            </a:r>
            <a:r>
              <a:rPr lang="en-US" dirty="0" smtClean="0"/>
              <a:t>) = 256.</a:t>
            </a:r>
          </a:p>
          <a:p>
            <a:r>
              <a:rPr lang="en-US" b="1" dirty="0" smtClean="0"/>
              <a:t>Proposition: </a:t>
            </a:r>
            <a:r>
              <a:rPr lang="en-US" dirty="0" smtClean="0"/>
              <a:t>The elements 3x6 have a minimal covering by 84 subgroups.</a:t>
            </a:r>
          </a:p>
          <a:p>
            <a:r>
              <a:rPr lang="en-US" b="1" dirty="0" smtClean="0"/>
              <a:t>Proof: </a:t>
            </a:r>
            <a:r>
              <a:rPr lang="en-US" i="1" dirty="0" smtClean="0"/>
              <a:t>GAP and </a:t>
            </a:r>
            <a:r>
              <a:rPr lang="en-US" i="1" dirty="0" err="1" smtClean="0"/>
              <a:t>Gurobi</a:t>
            </a:r>
            <a:r>
              <a:rPr lang="en-US" i="1" dirty="0" smtClean="0"/>
              <a:t>.</a:t>
            </a:r>
          </a:p>
          <a:p>
            <a:r>
              <a:rPr lang="en-US" dirty="0" smtClean="0"/>
              <a:t>Same approach was used for the Mathieu group M</a:t>
            </a:r>
            <a:r>
              <a:rPr lang="en-US" sz="2200" dirty="0" smtClean="0"/>
              <a:t>12 </a:t>
            </a:r>
            <a:r>
              <a:rPr lang="en-US" dirty="0" smtClean="0"/>
              <a:t>and the </a:t>
            </a:r>
            <a:r>
              <a:rPr lang="en-US" dirty="0" err="1" smtClean="0"/>
              <a:t>Janko</a:t>
            </a:r>
            <a:r>
              <a:rPr lang="en-US" dirty="0" smtClean="0"/>
              <a:t> group J</a:t>
            </a:r>
            <a:r>
              <a:rPr lang="en-US" sz="2200" dirty="0" smtClean="0"/>
              <a:t>1</a:t>
            </a:r>
            <a:r>
              <a:rPr lang="en-US" dirty="0" smtClean="0"/>
              <a:t>.</a:t>
            </a:r>
          </a:p>
          <a:p>
            <a:endParaRPr lang="en-US" dirty="0"/>
          </a:p>
        </p:txBody>
      </p:sp>
    </p:spTree>
    <p:extLst>
      <p:ext uri="{BB962C8B-B14F-4D97-AF65-F5344CB8AC3E}">
        <p14:creationId xmlns:p14="http://schemas.microsoft.com/office/powerpoint/2010/main" val="40529347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J1 and </a:t>
            </a:r>
            <a:r>
              <a:rPr lang="en-US" dirty="0" err="1" smtClean="0"/>
              <a:t>KoKo</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endParaRPr lang="en-US" dirty="0"/>
          </a:p>
          <a:p>
            <a:r>
              <a:rPr lang="en-US" dirty="0"/>
              <a:t>T</a:t>
            </a:r>
            <a:r>
              <a:rPr lang="en-US" dirty="0" smtClean="0"/>
              <a:t>he </a:t>
            </a:r>
            <a:r>
              <a:rPr lang="en-US" dirty="0"/>
              <a:t>paper </a:t>
            </a:r>
            <a:r>
              <a:rPr lang="en-US" dirty="0" smtClean="0"/>
              <a:t>can be found at: </a:t>
            </a:r>
            <a:r>
              <a:rPr lang="en-US" u="sng" dirty="0">
                <a:hlinkClick r:id="rId2"/>
              </a:rPr>
              <a:t>http://arxiv.org/abs/1409.2292</a:t>
            </a:r>
            <a:endParaRPr lang="en-US" dirty="0"/>
          </a:p>
          <a:p>
            <a:r>
              <a:rPr lang="en-US" dirty="0"/>
              <a:t>However, we wanted to achieve the best possible (the smallest) range </a:t>
            </a:r>
            <a:r>
              <a:rPr lang="en-US" dirty="0" smtClean="0"/>
              <a:t>for J1 on </a:t>
            </a:r>
            <a:r>
              <a:rPr lang="en-US" dirty="0"/>
              <a:t>more powerful machines. Which we did on the new super computer </a:t>
            </a:r>
            <a:r>
              <a:rPr lang="en-US" dirty="0" err="1"/>
              <a:t>KoKo</a:t>
            </a:r>
            <a:r>
              <a:rPr lang="en-US" dirty="0"/>
              <a:t>  installed by Max Plank at the FAU Harbor branch. Here below are some characteristics of </a:t>
            </a:r>
            <a:r>
              <a:rPr lang="en-US" dirty="0" err="1"/>
              <a:t>KoKo</a:t>
            </a:r>
            <a:r>
              <a:rPr lang="en-US" dirty="0"/>
              <a:t>:</a:t>
            </a:r>
          </a:p>
          <a:p>
            <a:r>
              <a:rPr lang="en-US" dirty="0">
                <a:solidFill>
                  <a:srgbClr val="C00000"/>
                </a:solidFill>
              </a:rPr>
              <a:t>400 Intel Xeon Cores; 1000’s of Intel Xeon Phi Cores; 128GB of RAM per node; Scientific Linux 6.5; 160 </a:t>
            </a:r>
            <a:r>
              <a:rPr lang="en-US" dirty="0" err="1">
                <a:solidFill>
                  <a:srgbClr val="C00000"/>
                </a:solidFill>
              </a:rPr>
              <a:t>terabites</a:t>
            </a:r>
            <a:r>
              <a:rPr lang="en-US" dirty="0">
                <a:solidFill>
                  <a:srgbClr val="C00000"/>
                </a:solidFill>
              </a:rPr>
              <a:t> memory.</a:t>
            </a:r>
            <a:r>
              <a:rPr lang="en-US" dirty="0"/>
              <a:t> For more details see: </a:t>
            </a:r>
            <a:r>
              <a:rPr lang="en-US" u="sng" dirty="0">
                <a:hlinkClick r:id="rId3"/>
              </a:rPr>
              <a:t>http://hpc.fau.edu</a:t>
            </a:r>
            <a:endParaRPr lang="en-US" dirty="0"/>
          </a:p>
          <a:p>
            <a:endParaRPr lang="en-US" dirty="0"/>
          </a:p>
        </p:txBody>
      </p:sp>
    </p:spTree>
    <p:extLst>
      <p:ext uri="{BB962C8B-B14F-4D97-AF65-F5344CB8AC3E}">
        <p14:creationId xmlns:p14="http://schemas.microsoft.com/office/powerpoint/2010/main" val="16620942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J1</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10000"/>
              </a:bodyPr>
              <a:lstStyle/>
              <a:p>
                <a:r>
                  <a:rPr lang="en-US" dirty="0" smtClean="0"/>
                  <a:t>It was determined by Holmes that all 1540 maximal subgroups isomorphic to </a:t>
                </a:r>
                <a14:m>
                  <m:oMath xmlns:m="http://schemas.openxmlformats.org/officeDocument/2006/math">
                    <m:sSub>
                      <m:sSubPr>
                        <m:ctrlPr>
                          <a:rPr lang="en-US" i="1" smtClean="0"/>
                        </m:ctrlPr>
                      </m:sSubPr>
                      <m:e>
                        <m:r>
                          <a:rPr lang="en-US" b="0" i="1" smtClean="0"/>
                          <m:t>𝐶</m:t>
                        </m:r>
                      </m:e>
                      <m:sub>
                        <m:r>
                          <a:rPr lang="en-US" b="0" i="1" smtClean="0"/>
                          <m:t>19</m:t>
                        </m:r>
                      </m:sub>
                    </m:sSub>
                  </m:oMath>
                </a14:m>
                <a:r>
                  <a:rPr lang="en-US" dirty="0" smtClean="0"/>
                  <a:t>:</a:t>
                </a:r>
                <a14:m>
                  <m:oMath xmlns:m="http://schemas.openxmlformats.org/officeDocument/2006/math">
                    <m:sSub>
                      <m:sSubPr>
                        <m:ctrlPr>
                          <a:rPr lang="en-US" i="1" dirty="0" smtClean="0"/>
                        </m:ctrlPr>
                      </m:sSubPr>
                      <m:e>
                        <m:r>
                          <a:rPr lang="en-US" b="0" i="1" dirty="0" smtClean="0"/>
                          <m:t>𝐶</m:t>
                        </m:r>
                      </m:e>
                      <m:sub>
                        <m:r>
                          <a:rPr lang="en-US" b="0" i="1" dirty="0" smtClean="0"/>
                          <m:t>6 </m:t>
                        </m:r>
                      </m:sub>
                    </m:sSub>
                  </m:oMath>
                </a14:m>
                <a:r>
                  <a:rPr lang="en-US" dirty="0" smtClean="0"/>
                  <a:t>and all 2926 maximal subgroups isomorphic to </a:t>
                </a:r>
                <a14:m>
                  <m:oMath xmlns:m="http://schemas.openxmlformats.org/officeDocument/2006/math">
                    <m:sSub>
                      <m:sSubPr>
                        <m:ctrlPr>
                          <a:rPr lang="en-US" i="1" smtClean="0"/>
                        </m:ctrlPr>
                      </m:sSubPr>
                      <m:e>
                        <m:r>
                          <a:rPr lang="en-US" b="0" i="1" smtClean="0"/>
                          <m:t>𝑆</m:t>
                        </m:r>
                      </m:e>
                      <m:sub>
                        <m:r>
                          <a:rPr lang="en-US" b="0" i="1" smtClean="0"/>
                          <m:t>3</m:t>
                        </m:r>
                      </m:sub>
                    </m:sSub>
                  </m:oMath>
                </a14:m>
                <a:r>
                  <a:rPr lang="en-US" dirty="0" smtClean="0"/>
                  <a:t>x</a:t>
                </a:r>
                <a14:m>
                  <m:oMath xmlns:m="http://schemas.openxmlformats.org/officeDocument/2006/math">
                    <m:sSub>
                      <m:sSubPr>
                        <m:ctrlPr>
                          <a:rPr lang="en-US" i="1" dirty="0" smtClean="0"/>
                        </m:ctrlPr>
                      </m:sSubPr>
                      <m:e>
                        <m:r>
                          <a:rPr lang="en-US" b="0" i="1" dirty="0" smtClean="0"/>
                          <m:t>𝐷</m:t>
                        </m:r>
                      </m:e>
                      <m:sub>
                        <m:r>
                          <a:rPr lang="en-US" b="0" i="1" dirty="0" smtClean="0"/>
                          <m:t>10</m:t>
                        </m:r>
                      </m:sub>
                    </m:sSub>
                  </m:oMath>
                </a14:m>
                <a:r>
                  <a:rPr lang="en-US" dirty="0" smtClean="0"/>
                  <a:t>are needed in a minimal covering. The only remaining elements generating maximal cyclic subgroups that need to be covered are those of order 11 (type 11A), and 7 (type 7A). </a:t>
                </a:r>
              </a:p>
              <a:p>
                <a:r>
                  <a:rPr lang="en-US" dirty="0" smtClean="0"/>
                  <a:t>Only maximal subgroups isomorphic to PSL(2,11) are needed to cover 11A; and only </a:t>
                </a:r>
                <a14:m>
                  <m:oMath xmlns:m="http://schemas.openxmlformats.org/officeDocument/2006/math">
                    <m:sSubSup>
                      <m:sSubSupPr>
                        <m:ctrlPr>
                          <a:rPr lang="en-US" i="1" smtClean="0"/>
                        </m:ctrlPr>
                      </m:sSubSupPr>
                      <m:e>
                        <m:r>
                          <a:rPr lang="en-US" b="0" i="1" smtClean="0"/>
                          <m:t>𝐶</m:t>
                        </m:r>
                      </m:e>
                      <m:sub>
                        <m:r>
                          <a:rPr lang="en-US" b="0" i="1" smtClean="0"/>
                          <m:t>2</m:t>
                        </m:r>
                      </m:sub>
                      <m:sup>
                        <m:r>
                          <a:rPr lang="en-US" b="0" i="1" smtClean="0"/>
                          <m:t>3</m:t>
                        </m:r>
                      </m:sup>
                    </m:sSubSup>
                  </m:oMath>
                </a14:m>
                <a:r>
                  <a:rPr lang="en-US" dirty="0" smtClean="0"/>
                  <a:t>:</a:t>
                </a:r>
                <a14:m>
                  <m:oMath xmlns:m="http://schemas.openxmlformats.org/officeDocument/2006/math">
                    <m:sSub>
                      <m:sSubPr>
                        <m:ctrlPr>
                          <a:rPr lang="en-US" i="1" dirty="0" smtClean="0"/>
                        </m:ctrlPr>
                      </m:sSubPr>
                      <m:e>
                        <m:r>
                          <a:rPr lang="en-US" b="0" i="1" dirty="0" smtClean="0"/>
                          <m:t>𝐶</m:t>
                        </m:r>
                      </m:e>
                      <m:sub>
                        <m:r>
                          <a:rPr lang="en-US" b="0" i="1" dirty="0" smtClean="0"/>
                          <m:t>7</m:t>
                        </m:r>
                      </m:sub>
                    </m:sSub>
                  </m:oMath>
                </a14:m>
                <a:r>
                  <a:rPr lang="en-US" dirty="0" smtClean="0"/>
                  <a:t>:</a:t>
                </a:r>
                <a14:m>
                  <m:oMath xmlns:m="http://schemas.openxmlformats.org/officeDocument/2006/math">
                    <m:sSub>
                      <m:sSubPr>
                        <m:ctrlPr>
                          <a:rPr lang="en-US" i="1" dirty="0" smtClean="0"/>
                        </m:ctrlPr>
                      </m:sSubPr>
                      <m:e>
                        <m:r>
                          <a:rPr lang="en-US" b="0" i="1" dirty="0" smtClean="0"/>
                          <m:t>𝐶</m:t>
                        </m:r>
                      </m:e>
                      <m:sub>
                        <m:r>
                          <a:rPr lang="en-US" b="0" i="1" dirty="0" smtClean="0"/>
                          <m:t>3</m:t>
                        </m:r>
                      </m:sub>
                    </m:sSub>
                  </m:oMath>
                </a14:m>
                <a:r>
                  <a:rPr lang="en-US" dirty="0" smtClean="0"/>
                  <a:t> are needed for type 7A.</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481" t="-2695" r="-815"/>
                </a:stretch>
              </a:blipFill>
            </p:spPr>
            <p:txBody>
              <a:bodyPr/>
              <a:lstStyle/>
              <a:p>
                <a:r>
                  <a:rPr lang="en-US">
                    <a:noFill/>
                  </a:rPr>
                  <a:t> </a:t>
                </a:r>
              </a:p>
            </p:txBody>
          </p:sp>
        </mc:Fallback>
      </mc:AlternateContent>
    </p:spTree>
    <p:extLst>
      <p:ext uri="{BB962C8B-B14F-4D97-AF65-F5344CB8AC3E}">
        <p14:creationId xmlns:p14="http://schemas.microsoft.com/office/powerpoint/2010/main" val="17731319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GAP</a:t>
            </a:r>
            <a:r>
              <a:rPr lang="en-US" dirty="0" smtClean="0"/>
              <a:t> and </a:t>
            </a:r>
            <a:r>
              <a:rPr lang="en-US" i="1" dirty="0" smtClean="0"/>
              <a:t>GUROBI</a:t>
            </a:r>
            <a:endParaRPr lang="en-US" i="1" dirty="0"/>
          </a:p>
        </p:txBody>
      </p:sp>
      <p:sp>
        <p:nvSpPr>
          <p:cNvPr id="3" name="Content Placeholder 2"/>
          <p:cNvSpPr>
            <a:spLocks noGrp="1"/>
          </p:cNvSpPr>
          <p:nvPr>
            <p:ph idx="1"/>
          </p:nvPr>
        </p:nvSpPr>
        <p:spPr/>
        <p:txBody>
          <a:bodyPr>
            <a:normAutofit fontScale="85000" lnSpcReduction="20000"/>
          </a:bodyPr>
          <a:lstStyle/>
          <a:p>
            <a:r>
              <a:rPr lang="en-US" i="1" dirty="0" smtClean="0"/>
              <a:t>GAP</a:t>
            </a:r>
            <a:r>
              <a:rPr lang="en-US" dirty="0" smtClean="0"/>
              <a:t> is used to create a system of linear inequalities, the optimal solution to which corresponds to a minimal cover.</a:t>
            </a:r>
          </a:p>
          <a:p>
            <a:r>
              <a:rPr lang="en-US" i="1" dirty="0" smtClean="0"/>
              <a:t>GUROBI</a:t>
            </a:r>
            <a:r>
              <a:rPr lang="en-US" dirty="0" smtClean="0"/>
              <a:t> then performs a linear optimization on this system of linear inequalities.</a:t>
            </a:r>
          </a:p>
          <a:p>
            <a:r>
              <a:rPr lang="en-US" dirty="0" smtClean="0"/>
              <a:t>Any time the “best objective”</a:t>
            </a:r>
            <a:r>
              <a:rPr lang="en-US" dirty="0"/>
              <a:t> </a:t>
            </a:r>
            <a:r>
              <a:rPr lang="en-US" dirty="0" smtClean="0"/>
              <a:t>(</a:t>
            </a:r>
            <a:r>
              <a:rPr lang="en-US" dirty="0"/>
              <a:t>best actual solution)</a:t>
            </a:r>
            <a:r>
              <a:rPr lang="en-US" dirty="0" smtClean="0"/>
              <a:t> and the “best bound”(the size of the best lower bound) found by </a:t>
            </a:r>
            <a:r>
              <a:rPr lang="en-US" i="1" dirty="0" smtClean="0"/>
              <a:t>GUROBI </a:t>
            </a:r>
            <a:r>
              <a:rPr lang="en-US" dirty="0" smtClean="0"/>
              <a:t>get identical, </a:t>
            </a:r>
            <a:r>
              <a:rPr lang="en-US" i="1" dirty="0" smtClean="0"/>
              <a:t>GUROBI </a:t>
            </a:r>
            <a:r>
              <a:rPr lang="en-US" dirty="0" smtClean="0"/>
              <a:t>has found a minimal subgroup cover.</a:t>
            </a:r>
          </a:p>
          <a:p>
            <a:endParaRPr lang="en-US" dirty="0" smtClean="0"/>
          </a:p>
          <a:p>
            <a:r>
              <a:rPr lang="en-US" dirty="0" smtClean="0"/>
              <a:t>The codes can be found at:</a:t>
            </a:r>
          </a:p>
          <a:p>
            <a:r>
              <a:rPr lang="en-US" sz="2000" dirty="0" smtClean="0"/>
              <a:t>http://www.math.Binghamton.edu/menger/coverings/.</a:t>
            </a:r>
          </a:p>
          <a:p>
            <a:pPr marL="0" indent="0">
              <a:buNone/>
            </a:pPr>
            <a:endParaRPr lang="en-US" dirty="0"/>
          </a:p>
        </p:txBody>
      </p:sp>
    </p:spTree>
    <p:extLst>
      <p:ext uri="{BB962C8B-B14F-4D97-AF65-F5344CB8AC3E}">
        <p14:creationId xmlns:p14="http://schemas.microsoft.com/office/powerpoint/2010/main" val="12332945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J1 and KoKo_2</a:t>
            </a:r>
            <a:endParaRPr lang="en-US" dirty="0"/>
          </a:p>
        </p:txBody>
      </p:sp>
      <p:sp>
        <p:nvSpPr>
          <p:cNvPr id="3" name="Content Placeholder 2"/>
          <p:cNvSpPr>
            <a:spLocks noGrp="1"/>
          </p:cNvSpPr>
          <p:nvPr>
            <p:ph idx="1"/>
          </p:nvPr>
        </p:nvSpPr>
        <p:spPr/>
        <p:txBody>
          <a:bodyPr>
            <a:noAutofit/>
          </a:bodyPr>
          <a:lstStyle/>
          <a:p>
            <a:r>
              <a:rPr lang="en-US" sz="1400" dirty="0">
                <a:cs typeface="Times New Roman" pitchFamily="18" charset="0"/>
              </a:rPr>
              <a:t>The program for the elements of order 11 finished in about 2 1/2 hour. It took 196 subgroups to cover the elements of order 11 in J1.</a:t>
            </a:r>
          </a:p>
          <a:p>
            <a:r>
              <a:rPr lang="en-US" sz="1400" dirty="0">
                <a:cs typeface="Times New Roman" pitchFamily="18" charset="0"/>
              </a:rPr>
              <a:t>However, although powerful parallel computing was done on the super-computer, with optimal parameters, and using 8 nodes, it took a while to get to:</a:t>
            </a:r>
          </a:p>
          <a:p>
            <a:r>
              <a:rPr lang="en-US" sz="1400" dirty="0">
                <a:cs typeface="Times New Roman" pitchFamily="18" charset="0"/>
              </a:rPr>
              <a:t>41146230 38175957     99%   0%   0%     751.00000  650.36569  13.4%   618 581650s (Jan 23</a:t>
            </a:r>
            <a:r>
              <a:rPr lang="en-US" sz="1400" dirty="0" smtClean="0">
                <a:cs typeface="Times New Roman" pitchFamily="18" charset="0"/>
              </a:rPr>
              <a:t>);</a:t>
            </a:r>
            <a:br>
              <a:rPr lang="en-US" sz="1400" dirty="0" smtClean="0">
                <a:cs typeface="Times New Roman" pitchFamily="18" charset="0"/>
              </a:rPr>
            </a:br>
            <a:r>
              <a:rPr lang="en-US" sz="1400" dirty="0" smtClean="0">
                <a:cs typeface="Times New Roman" pitchFamily="18" charset="0"/>
              </a:rPr>
              <a:t>253860990 231372205  </a:t>
            </a:r>
            <a:r>
              <a:rPr lang="en-US" sz="1400" dirty="0">
                <a:cs typeface="Times New Roman" pitchFamily="18" charset="0"/>
              </a:rPr>
              <a:t>99%   0%   0%     752.00000  653.04421  13.2%   476 </a:t>
            </a:r>
            <a:r>
              <a:rPr lang="en-US" sz="1400" dirty="0" smtClean="0">
                <a:cs typeface="Times New Roman" pitchFamily="18" charset="0"/>
              </a:rPr>
              <a:t>2244640s (March </a:t>
            </a:r>
            <a:r>
              <a:rPr lang="en-US" sz="1400" dirty="0">
                <a:cs typeface="Times New Roman" pitchFamily="18" charset="0"/>
              </a:rPr>
              <a:t>10). </a:t>
            </a:r>
            <a:endParaRPr lang="en-US" sz="1400" dirty="0" smtClean="0">
              <a:cs typeface="Times New Roman" pitchFamily="18" charset="0"/>
            </a:endParaRPr>
          </a:p>
          <a:p>
            <a:endParaRPr lang="en-US" sz="1400" dirty="0">
              <a:cs typeface="Times New Roman" pitchFamily="18" charset="0"/>
            </a:endParaRPr>
          </a:p>
          <a:p>
            <a:r>
              <a:rPr lang="en-US" sz="1400" b="1" dirty="0">
                <a:cs typeface="Times New Roman" pitchFamily="18" charset="0"/>
              </a:rPr>
              <a:t>Interpretation:</a:t>
            </a:r>
            <a:r>
              <a:rPr lang="en-US" sz="1400" dirty="0">
                <a:cs typeface="Times New Roman" pitchFamily="18" charset="0"/>
              </a:rPr>
              <a:t> The lower bound we got for the elements of order 7 is 654, the upper bound – 751, and the discrepancy between the two numbers is 13.2</a:t>
            </a:r>
            <a:r>
              <a:rPr lang="en-US" sz="1400" dirty="0" smtClean="0">
                <a:cs typeface="Times New Roman" pitchFamily="18" charset="0"/>
              </a:rPr>
              <a:t>%.</a:t>
            </a:r>
          </a:p>
          <a:p>
            <a:endParaRPr lang="en-US" sz="1400" dirty="0">
              <a:cs typeface="Times New Roman" pitchFamily="18" charset="0"/>
            </a:endParaRPr>
          </a:p>
          <a:p>
            <a:r>
              <a:rPr lang="en-US" sz="1400" dirty="0">
                <a:cs typeface="Times New Roman" pitchFamily="18" charset="0"/>
              </a:rPr>
              <a:t>It took such a long time, because we deal with a difficult system of equations to optimize. Another reason is that GUROBI optimizer does not have check points, so every time </a:t>
            </a:r>
            <a:r>
              <a:rPr lang="en-US" sz="1400" dirty="0" err="1">
                <a:cs typeface="Times New Roman" pitchFamily="18" charset="0"/>
              </a:rPr>
              <a:t>KoKo</a:t>
            </a:r>
            <a:r>
              <a:rPr lang="en-US" sz="1400" dirty="0">
                <a:cs typeface="Times New Roman" pitchFamily="18" charset="0"/>
              </a:rPr>
              <a:t> was stopped for maintenance, we had to restart the program. The last calculation </a:t>
            </a:r>
            <a:r>
              <a:rPr lang="en-US" sz="1400" dirty="0" smtClean="0">
                <a:cs typeface="Times New Roman" pitchFamily="18" charset="0"/>
              </a:rPr>
              <a:t>took </a:t>
            </a:r>
            <a:r>
              <a:rPr lang="en-US" sz="1400" dirty="0">
                <a:cs typeface="Times New Roman" pitchFamily="18" charset="0"/>
              </a:rPr>
              <a:t>476 2244640s = 26.3 days…</a:t>
            </a:r>
          </a:p>
          <a:p>
            <a:r>
              <a:rPr lang="en-US" sz="1400" dirty="0">
                <a:cs typeface="Times New Roman" pitchFamily="18" charset="0"/>
              </a:rPr>
              <a:t>With the newest results, we can claim now that the covering number for J1 is between:</a:t>
            </a:r>
          </a:p>
          <a:p>
            <a:r>
              <a:rPr lang="en-US" sz="1400" dirty="0">
                <a:cs typeface="Times New Roman" pitchFamily="18" charset="0"/>
              </a:rPr>
              <a:t>1540+2926+196+654=5316 and</a:t>
            </a:r>
          </a:p>
          <a:p>
            <a:r>
              <a:rPr lang="en-US" sz="1400" dirty="0">
                <a:cs typeface="Times New Roman" pitchFamily="18" charset="0"/>
              </a:rPr>
              <a:t>1540+2926+196+751=5413, i.e.:</a:t>
            </a:r>
          </a:p>
          <a:p>
            <a:r>
              <a:rPr lang="en-US" sz="1400" b="1" dirty="0">
                <a:cs typeface="Times New Roman" pitchFamily="18" charset="0"/>
              </a:rPr>
              <a:t>5316 ≤  σ( J</a:t>
            </a:r>
            <a:r>
              <a:rPr lang="en-US" sz="1400" b="1" baseline="-25000" dirty="0">
                <a:cs typeface="Times New Roman" pitchFamily="18" charset="0"/>
              </a:rPr>
              <a:t>1</a:t>
            </a:r>
            <a:r>
              <a:rPr lang="en-US" sz="1400" b="1" dirty="0">
                <a:cs typeface="Times New Roman" pitchFamily="18" charset="0"/>
              </a:rPr>
              <a:t>)  ≤ 5413</a:t>
            </a:r>
          </a:p>
          <a:p>
            <a:r>
              <a:rPr lang="en-US" sz="1400" dirty="0">
                <a:cs typeface="Times New Roman" pitchFamily="18" charset="0"/>
              </a:rPr>
              <a:t>We also tried MINION, but the problem has no better solution than the one GUROBI provided. This is as far as we can push the bounds for </a:t>
            </a:r>
            <a:r>
              <a:rPr lang="en-US" sz="1400" dirty="0" smtClean="0">
                <a:cs typeface="Times New Roman" pitchFamily="18" charset="0"/>
              </a:rPr>
              <a:t>J1 </a:t>
            </a:r>
            <a:r>
              <a:rPr lang="en-US" sz="1400" dirty="0">
                <a:cs typeface="Times New Roman" pitchFamily="18" charset="0"/>
              </a:rPr>
              <a:t>with current techniques.</a:t>
            </a:r>
          </a:p>
          <a:p>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36967974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latin typeface="Broadway" pitchFamily="82" charset="0"/>
              </a:rPr>
              <a:t>Thank you!</a:t>
            </a:r>
            <a:endParaRPr lang="en-US" dirty="0">
              <a:latin typeface="Broadway" pitchFamily="82" charset="0"/>
            </a:endParaRPr>
          </a:p>
        </p:txBody>
      </p:sp>
      <p:sp>
        <p:nvSpPr>
          <p:cNvPr id="6" name="Subtitle 5"/>
          <p:cNvSpPr>
            <a:spLocks noGrp="1"/>
          </p:cNvSpPr>
          <p:nvPr>
            <p:ph type="subTitle" idx="1"/>
          </p:nvPr>
        </p:nvSpPr>
        <p:spPr/>
        <p:txBody>
          <a:bodyPr/>
          <a:lstStyle/>
          <a:p>
            <a:r>
              <a:rPr lang="en-US" dirty="0" smtClean="0">
                <a:latin typeface="Lucida Handwriting" pitchFamily="66" charset="0"/>
              </a:rPr>
              <a:t>QUESTIONS?</a:t>
            </a:r>
            <a:endParaRPr lang="en-US" dirty="0">
              <a:latin typeface="Lucida Handwriting" pitchFamily="66" charset="0"/>
            </a:endParaRPr>
          </a:p>
        </p:txBody>
      </p:sp>
    </p:spTree>
    <p:extLst>
      <p:ext uri="{BB962C8B-B14F-4D97-AF65-F5344CB8AC3E}">
        <p14:creationId xmlns:p14="http://schemas.microsoft.com/office/powerpoint/2010/main" val="661538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Linear Groups</a:t>
            </a:r>
          </a:p>
        </p:txBody>
      </p:sp>
      <p:sp>
        <p:nvSpPr>
          <p:cNvPr id="3" name="Content Placeholder 2"/>
          <p:cNvSpPr>
            <a:spLocks noGrp="1"/>
          </p:cNvSpPr>
          <p:nvPr>
            <p:ph idx="1"/>
          </p:nvPr>
        </p:nvSpPr>
        <p:spPr/>
        <p:txBody>
          <a:bodyPr/>
          <a:lstStyle/>
          <a:p>
            <a:r>
              <a:rPr lang="en-US" b="1" dirty="0"/>
              <a:t>Theorem 2 (Bryce, </a:t>
            </a:r>
            <a:r>
              <a:rPr lang="en-US" b="1" dirty="0" err="1"/>
              <a:t>Fedri</a:t>
            </a:r>
            <a:r>
              <a:rPr lang="en-US" b="1" dirty="0"/>
              <a:t>, Serena, 1999)</a:t>
            </a:r>
          </a:p>
          <a:p>
            <a:r>
              <a:rPr lang="el-GR" i="1" dirty="0">
                <a:cs typeface="Arial" charset="0"/>
              </a:rPr>
              <a:t>σ</a:t>
            </a:r>
            <a:r>
              <a:rPr lang="en-US" i="1" dirty="0">
                <a:cs typeface="Arial" charset="0"/>
              </a:rPr>
              <a:t>(G)=1/2 q(q+1) when q is even, </a:t>
            </a:r>
          </a:p>
          <a:p>
            <a:r>
              <a:rPr lang="el-GR" i="1" dirty="0">
                <a:cs typeface="Arial" charset="0"/>
              </a:rPr>
              <a:t>σ</a:t>
            </a:r>
            <a:r>
              <a:rPr lang="en-US" i="1" dirty="0">
                <a:cs typeface="Arial" charset="0"/>
              </a:rPr>
              <a:t>(G)=1/2 q(q+1)+1 when q is odd, </a:t>
            </a:r>
          </a:p>
          <a:p>
            <a:endParaRPr lang="en-US" i="1" dirty="0">
              <a:cs typeface="Arial" charset="0"/>
            </a:endParaRPr>
          </a:p>
          <a:p>
            <a:pPr>
              <a:buNone/>
            </a:pPr>
            <a:r>
              <a:rPr lang="en-US" i="1" dirty="0" smtClean="0">
                <a:cs typeface="Arial" charset="0"/>
              </a:rPr>
              <a:t>    where </a:t>
            </a:r>
            <a:r>
              <a:rPr lang="en-US" i="1" dirty="0">
                <a:cs typeface="Arial" charset="0"/>
              </a:rPr>
              <a:t>G=PSL(2,q), PGL(2,q), or GL(2,q), </a:t>
            </a:r>
          </a:p>
          <a:p>
            <a:pPr>
              <a:buNone/>
            </a:pPr>
            <a:r>
              <a:rPr lang="en-US" i="1" dirty="0" smtClean="0">
                <a:cs typeface="Arial" charset="0"/>
              </a:rPr>
              <a:t>    and </a:t>
            </a:r>
            <a:r>
              <a:rPr lang="en-US" i="1" dirty="0">
                <a:cs typeface="Arial" charset="0"/>
              </a:rPr>
              <a:t>q   ≠ 2</a:t>
            </a:r>
            <a:r>
              <a:rPr lang="en-US" i="1" dirty="0" smtClean="0">
                <a:cs typeface="Arial" charset="0"/>
              </a:rPr>
              <a:t>, 5, 7, 9</a:t>
            </a:r>
            <a:r>
              <a:rPr lang="en-US" i="1" dirty="0">
                <a:cs typeface="Arial" charset="0"/>
              </a:rPr>
              <a:t>.</a:t>
            </a:r>
          </a:p>
          <a:p>
            <a:endParaRPr lang="en-US" dirty="0"/>
          </a:p>
        </p:txBody>
      </p:sp>
    </p:spTree>
    <p:extLst>
      <p:ext uri="{BB962C8B-B14F-4D97-AF65-F5344CB8AC3E}">
        <p14:creationId xmlns:p14="http://schemas.microsoft.com/office/powerpoint/2010/main" val="2491808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Suzuki Groups</a:t>
            </a:r>
          </a:p>
        </p:txBody>
      </p:sp>
      <p:sp>
        <p:nvSpPr>
          <p:cNvPr id="3" name="Content Placeholder 2"/>
          <p:cNvSpPr>
            <a:spLocks noGrp="1"/>
          </p:cNvSpPr>
          <p:nvPr>
            <p:ph idx="1"/>
          </p:nvPr>
        </p:nvSpPr>
        <p:spPr/>
        <p:txBody>
          <a:bodyPr/>
          <a:lstStyle/>
          <a:p>
            <a:r>
              <a:rPr lang="en-US" b="1" dirty="0"/>
              <a:t>Theorem 3 (</a:t>
            </a:r>
            <a:r>
              <a:rPr lang="en-US" b="1" dirty="0" err="1"/>
              <a:t>Lucido</a:t>
            </a:r>
            <a:r>
              <a:rPr lang="en-US" b="1" dirty="0"/>
              <a:t>, 2001)</a:t>
            </a:r>
          </a:p>
          <a:p>
            <a:r>
              <a:rPr lang="el-GR" i="1" dirty="0">
                <a:cs typeface="Arial" charset="0"/>
              </a:rPr>
              <a:t>σ</a:t>
            </a:r>
            <a:r>
              <a:rPr lang="en-US" i="1" dirty="0">
                <a:cs typeface="Arial" charset="0"/>
              </a:rPr>
              <a:t>(</a:t>
            </a:r>
            <a:r>
              <a:rPr lang="en-US" i="1" dirty="0" err="1">
                <a:cs typeface="Arial" charset="0"/>
              </a:rPr>
              <a:t>Sz</a:t>
            </a:r>
            <a:r>
              <a:rPr lang="en-US" i="1" dirty="0">
                <a:cs typeface="Arial" charset="0"/>
              </a:rPr>
              <a:t>(q)) = </a:t>
            </a:r>
            <a:r>
              <a:rPr lang="en-US" i="1" dirty="0" smtClean="0">
                <a:cs typeface="Arial" charset="0"/>
              </a:rPr>
              <a:t>½ q</a:t>
            </a:r>
            <a:r>
              <a:rPr lang="en-US" i="1" baseline="30000" dirty="0" smtClean="0">
                <a:cs typeface="Arial" charset="0"/>
              </a:rPr>
              <a:t>2</a:t>
            </a:r>
            <a:r>
              <a:rPr lang="en-US" i="1" dirty="0" smtClean="0">
                <a:cs typeface="Arial" charset="0"/>
              </a:rPr>
              <a:t>(q</a:t>
            </a:r>
            <a:r>
              <a:rPr lang="en-US" i="1" baseline="30000" dirty="0" smtClean="0">
                <a:cs typeface="Arial" charset="0"/>
              </a:rPr>
              <a:t>2</a:t>
            </a:r>
            <a:r>
              <a:rPr lang="en-US" i="1" dirty="0" smtClean="0">
                <a:cs typeface="Arial" charset="0"/>
              </a:rPr>
              <a:t>+1</a:t>
            </a:r>
            <a:r>
              <a:rPr lang="en-US" i="1" dirty="0">
                <a:cs typeface="Arial" charset="0"/>
              </a:rPr>
              <a:t>),</a:t>
            </a:r>
          </a:p>
          <a:p>
            <a:pPr>
              <a:buNone/>
            </a:pPr>
            <a:r>
              <a:rPr lang="en-US" i="1" dirty="0" smtClean="0">
                <a:cs typeface="Arial" charset="0"/>
              </a:rPr>
              <a:t>    where </a:t>
            </a:r>
            <a:r>
              <a:rPr lang="en-US" i="1" dirty="0">
                <a:cs typeface="Arial" charset="0"/>
              </a:rPr>
              <a:t>q = 2</a:t>
            </a:r>
            <a:r>
              <a:rPr lang="en-US" i="1" baseline="30000" dirty="0">
                <a:cs typeface="Arial" charset="0"/>
              </a:rPr>
              <a:t>2m+1</a:t>
            </a:r>
            <a:r>
              <a:rPr lang="en-US" i="1" dirty="0">
                <a:cs typeface="Arial" charset="0"/>
              </a:rPr>
              <a:t>.</a:t>
            </a:r>
            <a:endParaRPr lang="el-GR" i="1" dirty="0">
              <a:cs typeface="Arial" charset="0"/>
            </a:endParaRPr>
          </a:p>
          <a:p>
            <a:endParaRPr lang="en-US" dirty="0"/>
          </a:p>
        </p:txBody>
      </p:sp>
    </p:spTree>
    <p:extLst>
      <p:ext uri="{BB962C8B-B14F-4D97-AF65-F5344CB8AC3E}">
        <p14:creationId xmlns:p14="http://schemas.microsoft.com/office/powerpoint/2010/main" val="1860682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Sporadic Simple Groups</a:t>
            </a:r>
          </a:p>
        </p:txBody>
      </p:sp>
      <p:sp>
        <p:nvSpPr>
          <p:cNvPr id="3" name="Content Placeholder 2"/>
          <p:cNvSpPr>
            <a:spLocks noGrp="1"/>
          </p:cNvSpPr>
          <p:nvPr>
            <p:ph idx="1"/>
          </p:nvPr>
        </p:nvSpPr>
        <p:spPr/>
        <p:txBody>
          <a:bodyPr>
            <a:normAutofit fontScale="92500" lnSpcReduction="10000"/>
          </a:bodyPr>
          <a:lstStyle/>
          <a:p>
            <a:pPr>
              <a:buNone/>
            </a:pPr>
            <a:r>
              <a:rPr lang="en-US" b="1" dirty="0"/>
              <a:t>Theorem 6 (P.E. Holmes, 2006)</a:t>
            </a:r>
          </a:p>
          <a:p>
            <a:pPr>
              <a:buNone/>
            </a:pPr>
            <a:r>
              <a:rPr lang="el-GR" i="1" dirty="0">
                <a:cs typeface="Arial" charset="0"/>
              </a:rPr>
              <a:t>σ</a:t>
            </a:r>
            <a:r>
              <a:rPr lang="en-US" i="1" dirty="0">
                <a:cs typeface="Arial" charset="0"/>
              </a:rPr>
              <a:t>(m</a:t>
            </a:r>
            <a:r>
              <a:rPr lang="en-US" i="1" baseline="-25000" dirty="0">
                <a:cs typeface="Arial" charset="0"/>
              </a:rPr>
              <a:t>11</a:t>
            </a:r>
            <a:r>
              <a:rPr lang="en-US" i="1" dirty="0">
                <a:cs typeface="Arial" charset="0"/>
              </a:rPr>
              <a:t>)=23, </a:t>
            </a:r>
            <a:r>
              <a:rPr lang="el-GR" i="1" dirty="0">
                <a:cs typeface="Arial" charset="0"/>
              </a:rPr>
              <a:t>σ</a:t>
            </a:r>
            <a:r>
              <a:rPr lang="en-US" i="1" dirty="0">
                <a:cs typeface="Arial" charset="0"/>
              </a:rPr>
              <a:t>(m</a:t>
            </a:r>
            <a:r>
              <a:rPr lang="en-US" i="1" baseline="-25000" dirty="0">
                <a:cs typeface="Arial" charset="0"/>
              </a:rPr>
              <a:t>22</a:t>
            </a:r>
            <a:r>
              <a:rPr lang="en-US" i="1" dirty="0">
                <a:cs typeface="Arial" charset="0"/>
              </a:rPr>
              <a:t>)= 771, </a:t>
            </a:r>
            <a:r>
              <a:rPr lang="el-GR" i="1" dirty="0">
                <a:cs typeface="Arial" charset="0"/>
              </a:rPr>
              <a:t>σ</a:t>
            </a:r>
            <a:r>
              <a:rPr lang="en-US" i="1" dirty="0">
                <a:cs typeface="Arial" charset="0"/>
              </a:rPr>
              <a:t>(m</a:t>
            </a:r>
            <a:r>
              <a:rPr lang="en-US" i="1" baseline="-25000" dirty="0">
                <a:cs typeface="Arial" charset="0"/>
              </a:rPr>
              <a:t>23</a:t>
            </a:r>
            <a:r>
              <a:rPr lang="en-US" i="1" dirty="0">
                <a:cs typeface="Arial" charset="0"/>
              </a:rPr>
              <a:t>)=41079,</a:t>
            </a:r>
          </a:p>
          <a:p>
            <a:pPr>
              <a:buNone/>
            </a:pPr>
            <a:r>
              <a:rPr lang="el-GR" i="1" dirty="0">
                <a:cs typeface="Arial" charset="0"/>
              </a:rPr>
              <a:t>σ</a:t>
            </a:r>
            <a:r>
              <a:rPr lang="en-US" i="1" dirty="0">
                <a:cs typeface="Arial" charset="0"/>
              </a:rPr>
              <a:t>(Ly) = 112845655268156,</a:t>
            </a:r>
          </a:p>
          <a:p>
            <a:pPr>
              <a:buNone/>
            </a:pPr>
            <a:r>
              <a:rPr lang="el-GR" i="1" dirty="0">
                <a:cs typeface="Arial" charset="0"/>
              </a:rPr>
              <a:t>σ</a:t>
            </a:r>
            <a:r>
              <a:rPr lang="en-US" i="1" dirty="0">
                <a:cs typeface="Arial" charset="0"/>
              </a:rPr>
              <a:t>(O’N) = 36450855</a:t>
            </a:r>
          </a:p>
          <a:p>
            <a:pPr>
              <a:buNone/>
            </a:pPr>
            <a:r>
              <a:rPr lang="en-US" i="1" dirty="0">
                <a:solidFill>
                  <a:srgbClr val="FF0000"/>
                </a:solidFill>
                <a:cs typeface="Arial" charset="0"/>
              </a:rPr>
              <a:t>5165 </a:t>
            </a:r>
            <a:r>
              <a:rPr lang="el-GR" i="1" dirty="0">
                <a:solidFill>
                  <a:srgbClr val="FF0000"/>
                </a:solidFill>
                <a:cs typeface="Arial" charset="0"/>
              </a:rPr>
              <a:t>≤</a:t>
            </a:r>
            <a:r>
              <a:rPr lang="en-US" i="1" dirty="0">
                <a:solidFill>
                  <a:srgbClr val="FF0000"/>
                </a:solidFill>
                <a:cs typeface="Arial" charset="0"/>
              </a:rPr>
              <a:t> </a:t>
            </a:r>
            <a:r>
              <a:rPr lang="el-GR" i="1" dirty="0">
                <a:solidFill>
                  <a:srgbClr val="FF0000"/>
                </a:solidFill>
                <a:cs typeface="Arial" charset="0"/>
              </a:rPr>
              <a:t>σ</a:t>
            </a:r>
            <a:r>
              <a:rPr lang="en-US" i="1" dirty="0">
                <a:solidFill>
                  <a:srgbClr val="FF0000"/>
                </a:solidFill>
                <a:cs typeface="Arial" charset="0"/>
              </a:rPr>
              <a:t>(J</a:t>
            </a:r>
            <a:r>
              <a:rPr lang="en-US" i="1" baseline="-25000" dirty="0">
                <a:solidFill>
                  <a:srgbClr val="FF0000"/>
                </a:solidFill>
                <a:cs typeface="Arial" charset="0"/>
              </a:rPr>
              <a:t>1</a:t>
            </a:r>
            <a:r>
              <a:rPr lang="en-US" i="1" dirty="0">
                <a:solidFill>
                  <a:srgbClr val="FF0000"/>
                </a:solidFill>
                <a:cs typeface="Arial" charset="0"/>
              </a:rPr>
              <a:t>) ≤ 5415</a:t>
            </a:r>
          </a:p>
          <a:p>
            <a:pPr>
              <a:buNone/>
            </a:pPr>
            <a:r>
              <a:rPr lang="en-US" i="1" dirty="0">
                <a:cs typeface="Arial" charset="0"/>
              </a:rPr>
              <a:t>24541 </a:t>
            </a:r>
            <a:r>
              <a:rPr lang="el-GR" i="1" dirty="0">
                <a:cs typeface="Arial" charset="0"/>
              </a:rPr>
              <a:t>≤</a:t>
            </a:r>
            <a:r>
              <a:rPr lang="en-US" i="1" dirty="0">
                <a:cs typeface="Arial" charset="0"/>
              </a:rPr>
              <a:t> </a:t>
            </a:r>
            <a:r>
              <a:rPr lang="el-GR" i="1" dirty="0">
                <a:cs typeface="Arial" charset="0"/>
              </a:rPr>
              <a:t>σ</a:t>
            </a:r>
            <a:r>
              <a:rPr lang="en-US" i="1" dirty="0" smtClean="0">
                <a:cs typeface="Arial" charset="0"/>
              </a:rPr>
              <a:t>(</a:t>
            </a:r>
            <a:r>
              <a:rPr lang="en-US" i="1" dirty="0" err="1" smtClean="0">
                <a:cs typeface="Arial" charset="0"/>
              </a:rPr>
              <a:t>M</a:t>
            </a:r>
            <a:r>
              <a:rPr lang="en-US" sz="2600" dirty="0" err="1"/>
              <a:t>c</a:t>
            </a:r>
            <a:r>
              <a:rPr lang="en-US" i="1" dirty="0" err="1" smtClean="0">
                <a:cs typeface="Arial" charset="0"/>
              </a:rPr>
              <a:t>L</a:t>
            </a:r>
            <a:r>
              <a:rPr lang="en-US" i="1" dirty="0">
                <a:cs typeface="Arial" charset="0"/>
              </a:rPr>
              <a:t>) ≤ 24553.</a:t>
            </a:r>
          </a:p>
          <a:p>
            <a:pPr>
              <a:buNone/>
            </a:pPr>
            <a:endParaRPr lang="en-US" i="1" dirty="0">
              <a:cs typeface="Arial" charset="0"/>
            </a:endParaRPr>
          </a:p>
          <a:p>
            <a:pPr>
              <a:buNone/>
            </a:pPr>
            <a:r>
              <a:rPr lang="en-US" dirty="0">
                <a:cs typeface="Arial" charset="0"/>
              </a:rPr>
              <a:t>The author has used </a:t>
            </a:r>
            <a:r>
              <a:rPr lang="en-US" i="1" dirty="0">
                <a:cs typeface="Arial" charset="0"/>
              </a:rPr>
              <a:t>GAP</a:t>
            </a:r>
            <a:r>
              <a:rPr lang="en-US" dirty="0">
                <a:cs typeface="Arial" charset="0"/>
              </a:rPr>
              <a:t>, the </a:t>
            </a:r>
            <a:r>
              <a:rPr lang="en-US" i="1" dirty="0">
                <a:cs typeface="Arial" charset="0"/>
              </a:rPr>
              <a:t>ATLAS</a:t>
            </a:r>
            <a:r>
              <a:rPr lang="en-US" dirty="0">
                <a:cs typeface="Arial" charset="0"/>
              </a:rPr>
              <a:t>, and </a:t>
            </a:r>
            <a:r>
              <a:rPr lang="en-US" dirty="0" smtClean="0">
                <a:cs typeface="Arial" charset="0"/>
              </a:rPr>
              <a:t>Graph Theory</a:t>
            </a:r>
            <a:r>
              <a:rPr lang="en-US" dirty="0">
                <a:cs typeface="Arial" charset="0"/>
              </a:rPr>
              <a:t>.</a:t>
            </a:r>
            <a:endParaRPr lang="el-GR" dirty="0">
              <a:cs typeface="Arial" charset="0"/>
            </a:endParaRPr>
          </a:p>
          <a:p>
            <a:endParaRPr lang="en-US" dirty="0"/>
          </a:p>
        </p:txBody>
      </p:sp>
    </p:spTree>
    <p:extLst>
      <p:ext uri="{BB962C8B-B14F-4D97-AF65-F5344CB8AC3E}">
        <p14:creationId xmlns:p14="http://schemas.microsoft.com/office/powerpoint/2010/main" val="38940205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Symmetric and Alternating Groups</a:t>
            </a:r>
          </a:p>
        </p:txBody>
      </p:sp>
      <p:sp>
        <p:nvSpPr>
          <p:cNvPr id="3" name="Content Placeholder 2"/>
          <p:cNvSpPr>
            <a:spLocks noGrp="1"/>
          </p:cNvSpPr>
          <p:nvPr>
            <p:ph idx="1"/>
          </p:nvPr>
        </p:nvSpPr>
        <p:spPr/>
        <p:txBody>
          <a:bodyPr/>
          <a:lstStyle/>
          <a:p>
            <a:r>
              <a:rPr lang="en-US" b="1" dirty="0"/>
              <a:t>Theorem 4 </a:t>
            </a:r>
            <a:r>
              <a:rPr lang="en-US" dirty="0"/>
              <a:t>(</a:t>
            </a:r>
            <a:r>
              <a:rPr lang="en-US" dirty="0" err="1"/>
              <a:t>Maroti</a:t>
            </a:r>
            <a:r>
              <a:rPr lang="en-US" dirty="0"/>
              <a:t>, 2005) </a:t>
            </a:r>
          </a:p>
          <a:p>
            <a:r>
              <a:rPr lang="el-GR" i="1" dirty="0">
                <a:cs typeface="Arial" charset="0"/>
              </a:rPr>
              <a:t>σ</a:t>
            </a:r>
            <a:r>
              <a:rPr lang="en-US" i="1" dirty="0">
                <a:cs typeface="Arial" charset="0"/>
              </a:rPr>
              <a:t>(</a:t>
            </a:r>
            <a:r>
              <a:rPr lang="en-US" i="1" dirty="0" err="1">
                <a:cs typeface="Arial" charset="0"/>
              </a:rPr>
              <a:t>S</a:t>
            </a:r>
            <a:r>
              <a:rPr lang="en-US" i="1" baseline="-25000" dirty="0" err="1">
                <a:cs typeface="Arial" charset="0"/>
              </a:rPr>
              <a:t>n</a:t>
            </a:r>
            <a:r>
              <a:rPr lang="en-US" i="1" dirty="0">
                <a:cs typeface="Arial" charset="0"/>
              </a:rPr>
              <a:t>) = 2</a:t>
            </a:r>
            <a:r>
              <a:rPr lang="en-US" i="1" baseline="30000" dirty="0">
                <a:cs typeface="Arial" charset="0"/>
              </a:rPr>
              <a:t>n-1</a:t>
            </a:r>
            <a:r>
              <a:rPr lang="en-US" i="1" dirty="0">
                <a:cs typeface="Arial" charset="0"/>
              </a:rPr>
              <a:t> if n is odd, n ≠ 9</a:t>
            </a:r>
          </a:p>
          <a:p>
            <a:r>
              <a:rPr lang="el-GR" i="1" dirty="0">
                <a:cs typeface="Arial" charset="0"/>
              </a:rPr>
              <a:t>σ</a:t>
            </a:r>
            <a:r>
              <a:rPr lang="en-US" i="1" dirty="0">
                <a:cs typeface="Arial" charset="0"/>
              </a:rPr>
              <a:t>(</a:t>
            </a:r>
            <a:r>
              <a:rPr lang="en-US" i="1" dirty="0" err="1">
                <a:cs typeface="Arial" charset="0"/>
              </a:rPr>
              <a:t>S</a:t>
            </a:r>
            <a:r>
              <a:rPr lang="en-US" i="1" baseline="-25000" dirty="0" err="1">
                <a:cs typeface="Arial" charset="0"/>
              </a:rPr>
              <a:t>n</a:t>
            </a:r>
            <a:r>
              <a:rPr lang="en-US" i="1" dirty="0">
                <a:cs typeface="Arial" charset="0"/>
              </a:rPr>
              <a:t>) ≤ 2</a:t>
            </a:r>
            <a:r>
              <a:rPr lang="en-US" i="1" baseline="30000" dirty="0">
                <a:cs typeface="Arial" charset="0"/>
              </a:rPr>
              <a:t>n-2</a:t>
            </a:r>
            <a:r>
              <a:rPr lang="en-US" i="1" dirty="0">
                <a:cs typeface="Arial" charset="0"/>
              </a:rPr>
              <a:t> if n is even.</a:t>
            </a:r>
          </a:p>
          <a:p>
            <a:r>
              <a:rPr lang="el-GR" i="1" dirty="0">
                <a:cs typeface="Arial" charset="0"/>
              </a:rPr>
              <a:t>σ</a:t>
            </a:r>
            <a:r>
              <a:rPr lang="en-US" i="1" dirty="0">
                <a:cs typeface="Arial" charset="0"/>
              </a:rPr>
              <a:t>(A</a:t>
            </a:r>
            <a:r>
              <a:rPr lang="en-US" i="1" baseline="-25000" dirty="0">
                <a:cs typeface="Arial" charset="0"/>
              </a:rPr>
              <a:t>n</a:t>
            </a:r>
            <a:r>
              <a:rPr lang="en-US" i="1" dirty="0">
                <a:cs typeface="Arial" charset="0"/>
              </a:rPr>
              <a:t>)≥ 2</a:t>
            </a:r>
            <a:r>
              <a:rPr lang="en-US" i="1" baseline="30000" dirty="0">
                <a:cs typeface="Arial" charset="0"/>
              </a:rPr>
              <a:t>n-2</a:t>
            </a:r>
            <a:r>
              <a:rPr lang="en-US" i="1" dirty="0">
                <a:cs typeface="Arial" charset="0"/>
              </a:rPr>
              <a:t> if n ≠7,9, and </a:t>
            </a:r>
            <a:r>
              <a:rPr lang="el-GR" i="1" dirty="0">
                <a:cs typeface="Arial" charset="0"/>
              </a:rPr>
              <a:t>σ</a:t>
            </a:r>
            <a:r>
              <a:rPr lang="en-US" i="1" dirty="0">
                <a:cs typeface="Arial" charset="0"/>
              </a:rPr>
              <a:t>(A</a:t>
            </a:r>
            <a:r>
              <a:rPr lang="en-US" i="1" baseline="-25000" dirty="0">
                <a:cs typeface="Arial" charset="0"/>
              </a:rPr>
              <a:t>n</a:t>
            </a:r>
            <a:r>
              <a:rPr lang="en-US" i="1" dirty="0">
                <a:cs typeface="Arial" charset="0"/>
              </a:rPr>
              <a:t>)= 2</a:t>
            </a:r>
            <a:r>
              <a:rPr lang="en-US" i="1" baseline="30000" dirty="0">
                <a:cs typeface="Arial" charset="0"/>
              </a:rPr>
              <a:t>n-2</a:t>
            </a:r>
            <a:r>
              <a:rPr lang="en-US" i="1" dirty="0">
                <a:cs typeface="Arial" charset="0"/>
              </a:rPr>
              <a:t> if n is even but not divisible by 4.</a:t>
            </a:r>
          </a:p>
          <a:p>
            <a:r>
              <a:rPr lang="el-GR" i="1" dirty="0">
                <a:cs typeface="Arial" charset="0"/>
              </a:rPr>
              <a:t>σ</a:t>
            </a:r>
            <a:r>
              <a:rPr lang="en-US" i="1" dirty="0">
                <a:cs typeface="Arial" charset="0"/>
              </a:rPr>
              <a:t>(A</a:t>
            </a:r>
            <a:r>
              <a:rPr lang="en-US" i="1" baseline="-25000" dirty="0">
                <a:cs typeface="Arial" charset="0"/>
              </a:rPr>
              <a:t>7</a:t>
            </a:r>
            <a:r>
              <a:rPr lang="en-US" i="1" dirty="0">
                <a:cs typeface="Arial" charset="0"/>
              </a:rPr>
              <a:t>) ≤ 31, and </a:t>
            </a:r>
            <a:r>
              <a:rPr lang="el-GR" i="1" dirty="0">
                <a:cs typeface="Arial" charset="0"/>
              </a:rPr>
              <a:t>σ</a:t>
            </a:r>
            <a:r>
              <a:rPr lang="en-US" i="1" dirty="0">
                <a:cs typeface="Arial" charset="0"/>
              </a:rPr>
              <a:t>(A</a:t>
            </a:r>
            <a:r>
              <a:rPr lang="en-US" i="1" baseline="-25000" dirty="0">
                <a:cs typeface="Arial" charset="0"/>
              </a:rPr>
              <a:t>9</a:t>
            </a:r>
            <a:r>
              <a:rPr lang="en-US" i="1" dirty="0">
                <a:cs typeface="Arial" charset="0"/>
              </a:rPr>
              <a:t>) ≥ 80.</a:t>
            </a:r>
            <a:endParaRPr lang="el-GR" i="1" dirty="0">
              <a:cs typeface="Arial" charset="0"/>
            </a:endParaRPr>
          </a:p>
          <a:p>
            <a:endParaRPr lang="en-US" i="1" dirty="0">
              <a:cs typeface="Arial" charset="0"/>
            </a:endParaRPr>
          </a:p>
          <a:p>
            <a:endParaRPr lang="en-US" dirty="0"/>
          </a:p>
        </p:txBody>
      </p:sp>
    </p:spTree>
    <p:extLst>
      <p:ext uri="{BB962C8B-B14F-4D97-AF65-F5344CB8AC3E}">
        <p14:creationId xmlns:p14="http://schemas.microsoft.com/office/powerpoint/2010/main" val="4294881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baseline="30000" dirty="0">
                <a:cs typeface="Arial" charset="0"/>
              </a:rPr>
              <a:t>Alternating Groups</a:t>
            </a:r>
            <a:endParaRPr lang="en-US" dirty="0"/>
          </a:p>
        </p:txBody>
      </p:sp>
      <p:sp>
        <p:nvSpPr>
          <p:cNvPr id="3" name="Content Placeholder 2"/>
          <p:cNvSpPr>
            <a:spLocks noGrp="1"/>
          </p:cNvSpPr>
          <p:nvPr>
            <p:ph idx="1"/>
          </p:nvPr>
        </p:nvSpPr>
        <p:spPr/>
        <p:txBody>
          <a:bodyPr/>
          <a:lstStyle/>
          <a:p>
            <a:r>
              <a:rPr lang="en-US" b="1" dirty="0"/>
              <a:t>Theorem 5 (</a:t>
            </a:r>
            <a:r>
              <a:rPr lang="en-US" b="1" dirty="0" err="1"/>
              <a:t>Luise</a:t>
            </a:r>
            <a:r>
              <a:rPr lang="en-US" b="1" dirty="0"/>
              <a:t>-Charlotte </a:t>
            </a:r>
            <a:r>
              <a:rPr lang="en-US" b="1" dirty="0" err="1"/>
              <a:t>Kappe</a:t>
            </a:r>
            <a:r>
              <a:rPr lang="en-US" b="1" dirty="0"/>
              <a:t>, Joanne Redden, 2009)</a:t>
            </a:r>
          </a:p>
          <a:p>
            <a:r>
              <a:rPr lang="el-GR" i="1" dirty="0">
                <a:cs typeface="Arial" charset="0"/>
              </a:rPr>
              <a:t>σ</a:t>
            </a:r>
            <a:r>
              <a:rPr lang="en-US" i="1" dirty="0">
                <a:cs typeface="Arial" charset="0"/>
              </a:rPr>
              <a:t>(A</a:t>
            </a:r>
            <a:r>
              <a:rPr lang="en-US" i="1" baseline="-25000" dirty="0">
                <a:cs typeface="Arial" charset="0"/>
              </a:rPr>
              <a:t>7</a:t>
            </a:r>
            <a:r>
              <a:rPr lang="en-US" i="1" dirty="0">
                <a:cs typeface="Arial" charset="0"/>
              </a:rPr>
              <a:t>)= 31</a:t>
            </a:r>
          </a:p>
          <a:p>
            <a:r>
              <a:rPr lang="el-GR" i="1" dirty="0">
                <a:cs typeface="Arial" charset="0"/>
              </a:rPr>
              <a:t>σ</a:t>
            </a:r>
            <a:r>
              <a:rPr lang="en-US" i="1" dirty="0">
                <a:cs typeface="Arial" charset="0"/>
              </a:rPr>
              <a:t>(A</a:t>
            </a:r>
            <a:r>
              <a:rPr lang="en-US" i="1" baseline="-25000" dirty="0">
                <a:cs typeface="Arial" charset="0"/>
              </a:rPr>
              <a:t>8</a:t>
            </a:r>
            <a:r>
              <a:rPr lang="en-US" i="1" dirty="0">
                <a:cs typeface="Arial" charset="0"/>
              </a:rPr>
              <a:t>) = 71</a:t>
            </a:r>
          </a:p>
          <a:p>
            <a:r>
              <a:rPr lang="en-US" i="1" dirty="0">
                <a:solidFill>
                  <a:srgbClr val="FF0000"/>
                </a:solidFill>
                <a:cs typeface="Arial" charset="0"/>
              </a:rPr>
              <a:t>127 ≤ </a:t>
            </a:r>
            <a:r>
              <a:rPr lang="el-GR" i="1" dirty="0">
                <a:solidFill>
                  <a:srgbClr val="FF0000"/>
                </a:solidFill>
                <a:cs typeface="Arial" charset="0"/>
              </a:rPr>
              <a:t>σ</a:t>
            </a:r>
            <a:r>
              <a:rPr lang="en-US" i="1" dirty="0">
                <a:solidFill>
                  <a:srgbClr val="FF0000"/>
                </a:solidFill>
                <a:cs typeface="Arial" charset="0"/>
              </a:rPr>
              <a:t>(A</a:t>
            </a:r>
            <a:r>
              <a:rPr lang="en-US" i="1" baseline="-25000" dirty="0">
                <a:solidFill>
                  <a:srgbClr val="FF0000"/>
                </a:solidFill>
                <a:cs typeface="Arial" charset="0"/>
              </a:rPr>
              <a:t>9</a:t>
            </a:r>
            <a:r>
              <a:rPr lang="en-US" i="1" dirty="0">
                <a:solidFill>
                  <a:srgbClr val="FF0000"/>
                </a:solidFill>
                <a:cs typeface="Arial" charset="0"/>
              </a:rPr>
              <a:t>) ≤ 157</a:t>
            </a:r>
          </a:p>
          <a:p>
            <a:r>
              <a:rPr lang="el-GR" i="1" dirty="0">
                <a:cs typeface="Arial" charset="0"/>
              </a:rPr>
              <a:t>σ</a:t>
            </a:r>
            <a:r>
              <a:rPr lang="en-US" i="1" dirty="0">
                <a:cs typeface="Arial" charset="0"/>
              </a:rPr>
              <a:t>(A</a:t>
            </a:r>
            <a:r>
              <a:rPr lang="en-US" i="1" baseline="-25000" dirty="0">
                <a:cs typeface="Arial" charset="0"/>
              </a:rPr>
              <a:t>10</a:t>
            </a:r>
            <a:r>
              <a:rPr lang="en-US" i="1" dirty="0">
                <a:cs typeface="Arial" charset="0"/>
              </a:rPr>
              <a:t>) = 256.</a:t>
            </a:r>
            <a:endParaRPr lang="el-GR" i="1" dirty="0">
              <a:cs typeface="Arial" charset="0"/>
            </a:endParaRPr>
          </a:p>
          <a:p>
            <a:endParaRPr lang="en-US" dirty="0"/>
          </a:p>
        </p:txBody>
      </p:sp>
    </p:spTree>
    <p:extLst>
      <p:ext uri="{BB962C8B-B14F-4D97-AF65-F5344CB8AC3E}">
        <p14:creationId xmlns:p14="http://schemas.microsoft.com/office/powerpoint/2010/main" val="28172644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results</a:t>
            </a:r>
            <a:endParaRPr lang="en-US" dirty="0"/>
          </a:p>
        </p:txBody>
      </p:sp>
      <p:sp>
        <p:nvSpPr>
          <p:cNvPr id="4" name="Content Placeholder 3"/>
          <p:cNvSpPr>
            <a:spLocks noGrp="1"/>
          </p:cNvSpPr>
          <p:nvPr>
            <p:ph idx="1"/>
          </p:nvPr>
        </p:nvSpPr>
        <p:spPr/>
        <p:txBody>
          <a:bodyPr>
            <a:normAutofit lnSpcReduction="10000"/>
          </a:bodyPr>
          <a:lstStyle/>
          <a:p>
            <a:r>
              <a:rPr lang="en-US" dirty="0" smtClean="0"/>
              <a:t>We can now prove  the exact numbers:</a:t>
            </a:r>
          </a:p>
          <a:p>
            <a:r>
              <a:rPr lang="en-US" b="1" dirty="0"/>
              <a:t>σ</a:t>
            </a:r>
            <a:r>
              <a:rPr lang="en-US" b="1" dirty="0" smtClean="0"/>
              <a:t>(S</a:t>
            </a:r>
            <a:r>
              <a:rPr lang="en-US" sz="2800" b="1" dirty="0" smtClean="0"/>
              <a:t>8</a:t>
            </a:r>
            <a:r>
              <a:rPr lang="en-US" b="1" dirty="0" smtClean="0"/>
              <a:t>) = 64.</a:t>
            </a:r>
          </a:p>
          <a:p>
            <a:r>
              <a:rPr lang="en-US" b="1" dirty="0" smtClean="0"/>
              <a:t>σ(S</a:t>
            </a:r>
            <a:r>
              <a:rPr lang="en-US" sz="2800" b="1" dirty="0" smtClean="0"/>
              <a:t>9</a:t>
            </a:r>
            <a:r>
              <a:rPr lang="en-US" b="1" dirty="0" smtClean="0"/>
              <a:t>) = 256.</a:t>
            </a:r>
          </a:p>
          <a:p>
            <a:r>
              <a:rPr lang="en-US" b="1" dirty="0"/>
              <a:t>σ(S</a:t>
            </a:r>
            <a:r>
              <a:rPr lang="en-US" sz="2400" b="1" dirty="0"/>
              <a:t>10</a:t>
            </a:r>
            <a:r>
              <a:rPr lang="en-US" b="1" dirty="0"/>
              <a:t>)=221.</a:t>
            </a:r>
          </a:p>
          <a:p>
            <a:r>
              <a:rPr lang="en-US" b="1" dirty="0" smtClean="0"/>
              <a:t>σ(S</a:t>
            </a:r>
            <a:r>
              <a:rPr lang="en-US" sz="2400" b="1" dirty="0" smtClean="0"/>
              <a:t>12</a:t>
            </a:r>
            <a:r>
              <a:rPr lang="en-US" b="1" dirty="0" smtClean="0"/>
              <a:t>)=761.</a:t>
            </a:r>
          </a:p>
          <a:p>
            <a:r>
              <a:rPr lang="en-US" b="1" dirty="0" smtClean="0"/>
              <a:t>σ(A</a:t>
            </a:r>
            <a:r>
              <a:rPr lang="en-US" sz="2800" b="1" dirty="0" smtClean="0"/>
              <a:t>9</a:t>
            </a:r>
            <a:r>
              <a:rPr lang="en-US" b="1" dirty="0" smtClean="0"/>
              <a:t>) </a:t>
            </a:r>
            <a:r>
              <a:rPr lang="en-US" b="1" dirty="0"/>
              <a:t>= </a:t>
            </a:r>
            <a:r>
              <a:rPr lang="en-US" b="1" dirty="0" smtClean="0"/>
              <a:t>157.</a:t>
            </a:r>
          </a:p>
          <a:p>
            <a:r>
              <a:rPr lang="en-US" b="1" dirty="0" smtClean="0"/>
              <a:t>σ(A</a:t>
            </a:r>
            <a:r>
              <a:rPr lang="en-US" sz="2800" b="1" dirty="0" smtClean="0"/>
              <a:t>11</a:t>
            </a:r>
            <a:r>
              <a:rPr lang="en-US" b="1" dirty="0" smtClean="0"/>
              <a:t>) </a:t>
            </a:r>
            <a:r>
              <a:rPr lang="en-US" b="1" dirty="0"/>
              <a:t>= </a:t>
            </a:r>
            <a:r>
              <a:rPr lang="en-US" b="1" dirty="0" smtClean="0"/>
              <a:t>2751.</a:t>
            </a:r>
          </a:p>
          <a:p>
            <a:r>
              <a:rPr lang="en-US" b="1" dirty="0" smtClean="0"/>
              <a:t>5316 ≤σ(J</a:t>
            </a:r>
            <a:r>
              <a:rPr lang="en-US" sz="2800" b="1" dirty="0" smtClean="0"/>
              <a:t>1</a:t>
            </a:r>
            <a:r>
              <a:rPr lang="en-US" b="1" dirty="0" smtClean="0"/>
              <a:t>) ≤ 5413.</a:t>
            </a:r>
            <a:endParaRPr lang="en-US" b="1" dirty="0"/>
          </a:p>
          <a:p>
            <a:endParaRPr lang="en-US" b="1" dirty="0" smtClean="0"/>
          </a:p>
          <a:p>
            <a:endParaRPr lang="en-US" b="1" dirty="0" smtClean="0"/>
          </a:p>
          <a:p>
            <a:endParaRPr lang="en-US" dirty="0"/>
          </a:p>
        </p:txBody>
      </p:sp>
    </p:spTree>
    <p:extLst>
      <p:ext uri="{BB962C8B-B14F-4D97-AF65-F5344CB8AC3E}">
        <p14:creationId xmlns:p14="http://schemas.microsoft.com/office/powerpoint/2010/main" val="364378912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f80a9a3b68fc5cbc10e65f72a2de7eea4376f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1279</TotalTime>
  <Words>2841</Words>
  <Application>Microsoft Office PowerPoint</Application>
  <PresentationFormat>On-screen Show (4:3)</PresentationFormat>
  <Paragraphs>1160</Paragraphs>
  <Slides>36</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Broadway</vt:lpstr>
      <vt:lpstr>Calibri</vt:lpstr>
      <vt:lpstr>Cambria Math</vt:lpstr>
      <vt:lpstr>Lucida Handwriting</vt:lpstr>
      <vt:lpstr>Times New Roman</vt:lpstr>
      <vt:lpstr>Wingdings</vt:lpstr>
      <vt:lpstr>Office Theme</vt:lpstr>
      <vt:lpstr>Some Recent Results on the Covering Numbers of  Symmetric Groups, and Sporadic Groups</vt:lpstr>
      <vt:lpstr>Abstract</vt:lpstr>
      <vt:lpstr>The Covering Number</vt:lpstr>
      <vt:lpstr>Linear Groups</vt:lpstr>
      <vt:lpstr>Suzuki Groups</vt:lpstr>
      <vt:lpstr>Sporadic Simple Groups</vt:lpstr>
      <vt:lpstr>Symmetric and Alternating Groups</vt:lpstr>
      <vt:lpstr>Alternating Groups</vt:lpstr>
      <vt:lpstr>Recent results</vt:lpstr>
      <vt:lpstr>Starting point</vt:lpstr>
      <vt:lpstr>Note:</vt:lpstr>
      <vt:lpstr>S7</vt:lpstr>
      <vt:lpstr>PowerPoint Presentation</vt:lpstr>
      <vt:lpstr>S7</vt:lpstr>
      <vt:lpstr>S8</vt:lpstr>
      <vt:lpstr>S8</vt:lpstr>
      <vt:lpstr>S8</vt:lpstr>
      <vt:lpstr>The Covering Number of S_10</vt:lpstr>
      <vt:lpstr>Maximal subgroups</vt:lpstr>
      <vt:lpstr>Distribution of elements generating maximal cyclic subgroups: </vt:lpstr>
      <vt:lpstr>S10</vt:lpstr>
      <vt:lpstr>Theorem 1: The Covering Number of S10 is 221. </vt:lpstr>
      <vt:lpstr>The elements of type 3*3*4</vt:lpstr>
      <vt:lpstr>Confirming the result of the Greedy algorithm</vt:lpstr>
      <vt:lpstr>Combinatorics</vt:lpstr>
      <vt:lpstr>Corollary</vt:lpstr>
      <vt:lpstr>Proof of Theorem 1</vt:lpstr>
      <vt:lpstr>S9</vt:lpstr>
      <vt:lpstr>S9</vt:lpstr>
      <vt:lpstr>S9</vt:lpstr>
      <vt:lpstr>Linear Programming</vt:lpstr>
      <vt:lpstr>J1 and KoKo</vt:lpstr>
      <vt:lpstr>J1</vt:lpstr>
      <vt:lpstr>GAP and GUROBI</vt:lpstr>
      <vt:lpstr>J1 and KoKo_2</vt:lpstr>
      <vt:lpstr>Thank you!</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Daniela Popova</dc:creator>
  <cp:lastModifiedBy>Daniela Popova</cp:lastModifiedBy>
  <cp:revision>214</cp:revision>
  <cp:lastPrinted>2016-03-08T17:25:59Z</cp:lastPrinted>
  <dcterms:created xsi:type="dcterms:W3CDTF">2011-07-27T20:32:10Z</dcterms:created>
  <dcterms:modified xsi:type="dcterms:W3CDTF">2016-03-08T17:41:39Z</dcterms:modified>
</cp:coreProperties>
</file>