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61" r:id="rId4"/>
    <p:sldId id="264" r:id="rId5"/>
    <p:sldId id="267" r:id="rId6"/>
    <p:sldId id="268" r:id="rId7"/>
    <p:sldId id="278" r:id="rId8"/>
    <p:sldId id="272" r:id="rId9"/>
    <p:sldId id="274" r:id="rId10"/>
    <p:sldId id="275" r:id="rId11"/>
    <p:sldId id="276" r:id="rId12"/>
    <p:sldId id="279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B79EB-B5BD-4657-9660-43209C53C6D1}" type="datetimeFigureOut">
              <a:rPr lang="it-IT" smtClean="0"/>
              <a:t>14/10/2016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8F38C4-3B2B-4C94-A617-0411692ADF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449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EEBD28-3207-470E-9275-179D21203303}" type="slidenum">
              <a:rPr lang="it-IT" sz="1200"/>
              <a:pPr algn="r"/>
              <a:t>2</a:t>
            </a:fld>
            <a:endParaRPr lang="it-IT" sz="1200"/>
          </a:p>
        </p:txBody>
      </p:sp>
      <p:sp>
        <p:nvSpPr>
          <p:cNvPr id="219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3306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3FCBBC-F428-469E-A0F8-8E6B8F645A2C}" type="slidenum">
              <a:rPr lang="it-IT" sz="1200"/>
              <a:pPr algn="r"/>
              <a:t>3</a:t>
            </a:fld>
            <a:endParaRPr lang="it-IT" sz="1200"/>
          </a:p>
        </p:txBody>
      </p:sp>
      <p:sp>
        <p:nvSpPr>
          <p:cNvPr id="223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398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CB32DB0-A93C-4BAF-A5D3-D0AABE807113}" type="slidenum">
              <a:rPr lang="it-IT" sz="1200"/>
              <a:pPr algn="r"/>
              <a:t>4</a:t>
            </a:fld>
            <a:endParaRPr lang="it-IT" sz="1200"/>
          </a:p>
        </p:txBody>
      </p:sp>
      <p:sp>
        <p:nvSpPr>
          <p:cNvPr id="229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9180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25FE4DC-867C-4EEA-A0B3-BF1A31446085}" type="slidenum">
              <a:rPr lang="it-IT" sz="1200"/>
              <a:pPr algn="r"/>
              <a:t>5</a:t>
            </a:fld>
            <a:endParaRPr lang="it-IT" sz="1200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7056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80E8E9D-C9DA-4A07-B490-CC8B529635CC}" type="slidenum">
              <a:rPr lang="it-IT" sz="1200"/>
              <a:pPr algn="r"/>
              <a:t>6</a:t>
            </a:fld>
            <a:endParaRPr lang="it-IT" sz="1200"/>
          </a:p>
        </p:txBody>
      </p:sp>
      <p:sp>
        <p:nvSpPr>
          <p:cNvPr id="237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0482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817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966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18975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8839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6063-F96B-4129-BC1D-63C138910365}" type="datetimeFigureOut">
              <a:rPr lang="it-IT" smtClean="0"/>
              <a:t>14/10/2016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A6A1-7C07-4B78-A3D5-21F21C55DB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8222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6063-F96B-4129-BC1D-63C138910365}" type="datetimeFigureOut">
              <a:rPr lang="it-IT" smtClean="0"/>
              <a:t>14/10/2016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A6A1-7C07-4B78-A3D5-21F21C55DB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1426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6063-F96B-4129-BC1D-63C138910365}" type="datetimeFigureOut">
              <a:rPr lang="it-IT" smtClean="0"/>
              <a:t>14/10/2016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A6A1-7C07-4B78-A3D5-21F21C55DB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9184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6063-F96B-4129-BC1D-63C138910365}" type="datetimeFigureOut">
              <a:rPr lang="it-IT" smtClean="0"/>
              <a:t>14/10/2016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A6A1-7C07-4B78-A3D5-21F21C55DB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2415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6063-F96B-4129-BC1D-63C138910365}" type="datetimeFigureOut">
              <a:rPr lang="it-IT" smtClean="0"/>
              <a:t>14/10/2016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A6A1-7C07-4B78-A3D5-21F21C55DB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8750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6063-F96B-4129-BC1D-63C138910365}" type="datetimeFigureOut">
              <a:rPr lang="it-IT" smtClean="0"/>
              <a:t>14/10/2016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A6A1-7C07-4B78-A3D5-21F21C55DB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16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6063-F96B-4129-BC1D-63C138910365}" type="datetimeFigureOut">
              <a:rPr lang="it-IT" smtClean="0"/>
              <a:t>14/10/2016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A6A1-7C07-4B78-A3D5-21F21C55DB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4855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6063-F96B-4129-BC1D-63C138910365}" type="datetimeFigureOut">
              <a:rPr lang="it-IT" smtClean="0"/>
              <a:t>14/10/2016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A6A1-7C07-4B78-A3D5-21F21C55DB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2356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6063-F96B-4129-BC1D-63C138910365}" type="datetimeFigureOut">
              <a:rPr lang="it-IT" smtClean="0"/>
              <a:t>14/10/2016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A6A1-7C07-4B78-A3D5-21F21C55DB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32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6063-F96B-4129-BC1D-63C138910365}" type="datetimeFigureOut">
              <a:rPr lang="it-IT" smtClean="0"/>
              <a:t>14/10/2016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A6A1-7C07-4B78-A3D5-21F21C55DB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4663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6063-F96B-4129-BC1D-63C138910365}" type="datetimeFigureOut">
              <a:rPr lang="it-IT" smtClean="0"/>
              <a:t>14/10/2016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A6A1-7C07-4B78-A3D5-21F21C55DB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7849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26063-F96B-4129-BC1D-63C138910365}" type="datetimeFigureOut">
              <a:rPr lang="it-IT" smtClean="0"/>
              <a:t>14/10/2016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0A6A1-7C07-4B78-A3D5-21F21C55DB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710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d4pinerolo.gov.it/wp-content/uploads/2011/09/elementi_basilari_per_buone_mappe1.pdf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Filomena Faiella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628495" y="1122363"/>
            <a:ext cx="89350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Progettare e realizzare un software didattico per gli studenti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69032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idx="2"/>
          </p:nvPr>
        </p:nvSpPr>
        <p:spPr>
          <a:xfrm>
            <a:off x="1881159" y="2006602"/>
            <a:ext cx="2428891" cy="4089400"/>
          </a:xfrm>
        </p:spPr>
        <p:txBody>
          <a:bodyPr/>
          <a:lstStyle>
            <a:extLst/>
          </a:lstStyle>
          <a:p>
            <a:r>
              <a:rPr lang="it-IT" b="1" dirty="0" smtClean="0"/>
              <a:t>Componenti della conoscenza:</a:t>
            </a:r>
          </a:p>
          <a:p>
            <a:pPr>
              <a:buFontTx/>
              <a:buChar char="-"/>
            </a:pPr>
            <a:r>
              <a:rPr lang="it-IT" dirty="0" smtClean="0"/>
              <a:t>- Fatti</a:t>
            </a:r>
          </a:p>
          <a:p>
            <a:pPr>
              <a:buFontTx/>
              <a:buChar char="-"/>
            </a:pPr>
            <a:r>
              <a:rPr lang="it-IT" dirty="0" smtClean="0"/>
              <a:t>- Concetti</a:t>
            </a:r>
          </a:p>
          <a:p>
            <a:pPr>
              <a:buFontTx/>
              <a:buChar char="-"/>
            </a:pPr>
            <a:r>
              <a:rPr lang="it-IT" dirty="0" smtClean="0"/>
              <a:t>- Proposizioni</a:t>
            </a:r>
          </a:p>
          <a:p>
            <a:pPr>
              <a:buFontTx/>
              <a:buChar char="-"/>
            </a:pPr>
            <a:r>
              <a:rPr lang="it-IT" dirty="0" smtClean="0"/>
              <a:t>- </a:t>
            </a:r>
            <a:r>
              <a:rPr lang="it-IT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</a:t>
            </a:r>
          </a:p>
          <a:p>
            <a:pPr>
              <a:buFontTx/>
              <a:buChar char="-"/>
            </a:pP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167306" y="1671214"/>
            <a:ext cx="47149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000" b="1" dirty="0" err="1"/>
              <a:t>Principi</a:t>
            </a:r>
            <a:endParaRPr sz="2000" b="1" dirty="0"/>
          </a:p>
          <a:p>
            <a:endParaRPr sz="2000" dirty="0"/>
          </a:p>
          <a:p>
            <a:r>
              <a:rPr lang="it-IT" sz="2000" dirty="0"/>
              <a:t>Sono le relazioni tra i concetti. </a:t>
            </a:r>
            <a:r>
              <a:rPr lang="it-IT" sz="2000" dirty="0"/>
              <a:t>Essi ci dicono come gli eventi o gli oggetti funzionano o come sono </a:t>
            </a:r>
            <a:r>
              <a:rPr lang="it-IT" sz="2000" dirty="0" smtClean="0"/>
              <a:t>strutturati</a:t>
            </a:r>
          </a:p>
          <a:p>
            <a:r>
              <a:rPr lang="it-IT" sz="2000" dirty="0"/>
              <a:t>Le </a:t>
            </a:r>
            <a:r>
              <a:rPr lang="it-IT" sz="2000" dirty="0" smtClean="0"/>
              <a:t>relazioni sono rappresentate da frasi </a:t>
            </a:r>
            <a:r>
              <a:rPr lang="it-IT" sz="2000" dirty="0"/>
              <a:t>legame </a:t>
            </a:r>
            <a:r>
              <a:rPr lang="it-IT" sz="2000" dirty="0" smtClean="0"/>
              <a:t>e contengono </a:t>
            </a:r>
            <a:r>
              <a:rPr lang="it-IT" sz="2000" dirty="0"/>
              <a:t>in genere predicati che esprimono</a:t>
            </a:r>
          </a:p>
          <a:p>
            <a:r>
              <a:rPr lang="it-IT" sz="2000" dirty="0"/>
              <a:t>denotazione, azione, consequenzialità-dipendenza (logica, temporale,</a:t>
            </a:r>
          </a:p>
          <a:p>
            <a:r>
              <a:rPr lang="it-IT" sz="2000" dirty="0"/>
              <a:t>mezzo-fine), appartenenza, articolazione, </a:t>
            </a:r>
            <a:r>
              <a:rPr lang="it-IT" sz="2000" dirty="0" smtClean="0"/>
              <a:t>esemplificazione</a:t>
            </a:r>
            <a:r>
              <a:rPr lang="it-IT" sz="2000" dirty="0"/>
              <a:t>, ecc. </a:t>
            </a:r>
            <a:endParaRPr lang="it-IT" sz="2000" dirty="0"/>
          </a:p>
        </p:txBody>
      </p:sp>
      <p:grpSp>
        <p:nvGrpSpPr>
          <p:cNvPr id="5" name="Gruppo 4"/>
          <p:cNvGrpSpPr/>
          <p:nvPr/>
        </p:nvGrpSpPr>
        <p:grpSpPr>
          <a:xfrm>
            <a:off x="1524000" y="6357958"/>
            <a:ext cx="9144000" cy="500042"/>
            <a:chOff x="0" y="6357958"/>
            <a:chExt cx="9144000" cy="500042"/>
          </a:xfrm>
        </p:grpSpPr>
        <p:sp>
          <p:nvSpPr>
            <p:cNvPr id="6" name="Rettangolo 5"/>
            <p:cNvSpPr/>
            <p:nvPr/>
          </p:nvSpPr>
          <p:spPr>
            <a:xfrm>
              <a:off x="0" y="6357958"/>
              <a:ext cx="9144000" cy="50004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0" y="6394450"/>
              <a:ext cx="6477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it-IT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  <a:ea typeface="ＭＳ Ｐゴシック" charset="-128"/>
                </a:rPr>
                <a:t>Filomena Faiella</a:t>
              </a:r>
              <a:endParaRPr lang="it-IT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ＭＳ Ｐゴシック" charset="-128"/>
              </a:endParaRPr>
            </a:p>
          </p:txBody>
        </p:sp>
      </p:grpSp>
      <p:cxnSp>
        <p:nvCxnSpPr>
          <p:cNvPr id="9" name="Connettore 1 8"/>
          <p:cNvCxnSpPr/>
          <p:nvPr/>
        </p:nvCxnSpPr>
        <p:spPr>
          <a:xfrm>
            <a:off x="2452662" y="928670"/>
            <a:ext cx="7286676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2452662" y="416754"/>
            <a:ext cx="61462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Progettare e costruire mappe concettuali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idx="2"/>
          </p:nvPr>
        </p:nvSpPr>
        <p:spPr>
          <a:xfrm>
            <a:off x="1881159" y="2006602"/>
            <a:ext cx="2428891" cy="4089400"/>
          </a:xfrm>
        </p:spPr>
        <p:txBody>
          <a:bodyPr/>
          <a:lstStyle>
            <a:extLst/>
          </a:lstStyle>
          <a:p>
            <a:r>
              <a:rPr lang="it-IT" b="1" dirty="0" smtClean="0"/>
              <a:t>Componenti della conoscenza:</a:t>
            </a:r>
          </a:p>
          <a:p>
            <a:pPr>
              <a:buFontTx/>
              <a:buChar char="-"/>
            </a:pPr>
            <a:r>
              <a:rPr lang="it-IT" dirty="0" smtClean="0"/>
              <a:t>- Fatti</a:t>
            </a:r>
          </a:p>
          <a:p>
            <a:pPr>
              <a:buFontTx/>
              <a:buChar char="-"/>
            </a:pPr>
            <a:r>
              <a:rPr lang="it-IT" dirty="0" smtClean="0"/>
              <a:t>- Concetti</a:t>
            </a:r>
          </a:p>
          <a:p>
            <a:pPr>
              <a:buFontTx/>
              <a:buChar char="-"/>
            </a:pPr>
            <a:r>
              <a:rPr lang="it-IT" dirty="0" smtClean="0"/>
              <a:t>- </a:t>
            </a:r>
            <a:r>
              <a:rPr lang="it-IT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Proposizioni</a:t>
            </a:r>
          </a:p>
          <a:p>
            <a:pPr>
              <a:buFontTx/>
              <a:buChar char="-"/>
            </a:pPr>
            <a:r>
              <a:rPr lang="it-IT" dirty="0" smtClean="0"/>
              <a:t>- Principi</a:t>
            </a:r>
          </a:p>
          <a:p>
            <a:pPr>
              <a:buFontTx/>
              <a:buChar char="-"/>
            </a:pP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445224" y="2006602"/>
            <a:ext cx="471490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000" b="1" dirty="0" err="1"/>
              <a:t>Proposizioni</a:t>
            </a:r>
            <a:endParaRPr sz="2000" b="1" dirty="0"/>
          </a:p>
          <a:p>
            <a:endParaRPr sz="2000" dirty="0"/>
          </a:p>
          <a:p>
            <a:r>
              <a:rPr lang="it-IT" sz="2000" dirty="0"/>
              <a:t>Il significato di un determinato concetto è formato dall’insieme di proposizioni conosciute che contengono quel concetto</a:t>
            </a:r>
          </a:p>
          <a:p>
            <a:endParaRPr sz="2000" dirty="0"/>
          </a:p>
          <a:p>
            <a:r>
              <a:rPr lang="it-IT" sz="2000" dirty="0"/>
              <a:t>L</a:t>
            </a:r>
            <a:r>
              <a:rPr sz="2000" dirty="0"/>
              <a:t>a </a:t>
            </a:r>
            <a:r>
              <a:rPr sz="2000" dirty="0" err="1"/>
              <a:t>ricchezza</a:t>
            </a:r>
            <a:r>
              <a:rPr sz="2000" dirty="0"/>
              <a:t> del </a:t>
            </a:r>
            <a:r>
              <a:rPr sz="2000" dirty="0" err="1"/>
              <a:t>significato</a:t>
            </a:r>
            <a:r>
              <a:rPr sz="2000" dirty="0"/>
              <a:t> di un </a:t>
            </a:r>
            <a:r>
              <a:rPr sz="2000" dirty="0" err="1"/>
              <a:t>concetto</a:t>
            </a:r>
            <a:r>
              <a:rPr sz="2000" dirty="0"/>
              <a:t> </a:t>
            </a:r>
            <a:r>
              <a:rPr sz="2000" dirty="0" err="1"/>
              <a:t>aumenta</a:t>
            </a:r>
            <a:r>
              <a:rPr sz="2000" dirty="0"/>
              <a:t> in </a:t>
            </a:r>
            <a:r>
              <a:rPr sz="2000" dirty="0" err="1"/>
              <a:t>modo</a:t>
            </a:r>
            <a:r>
              <a:rPr sz="2000" dirty="0"/>
              <a:t> </a:t>
            </a:r>
            <a:r>
              <a:rPr sz="2000" dirty="0" err="1"/>
              <a:t>esponenziale</a:t>
            </a:r>
            <a:r>
              <a:rPr sz="2000" dirty="0"/>
              <a:t> con </a:t>
            </a:r>
            <a:r>
              <a:rPr sz="2000" dirty="0" err="1"/>
              <a:t>il</a:t>
            </a:r>
            <a:r>
              <a:rPr sz="2000" dirty="0"/>
              <a:t> </a:t>
            </a:r>
            <a:r>
              <a:rPr sz="2000" dirty="0" err="1"/>
              <a:t>numero</a:t>
            </a:r>
            <a:r>
              <a:rPr sz="2000" dirty="0"/>
              <a:t> </a:t>
            </a:r>
            <a:r>
              <a:rPr sz="2000" dirty="0" err="1"/>
              <a:t>delle</a:t>
            </a:r>
            <a:r>
              <a:rPr sz="2000" dirty="0"/>
              <a:t> </a:t>
            </a:r>
            <a:r>
              <a:rPr sz="2000" dirty="0" err="1"/>
              <a:t>proposizioni</a:t>
            </a:r>
            <a:r>
              <a:rPr sz="2000" dirty="0"/>
              <a:t> </a:t>
            </a:r>
            <a:r>
              <a:rPr sz="2000" dirty="0" err="1"/>
              <a:t>valide</a:t>
            </a:r>
            <a:r>
              <a:rPr sz="2000" dirty="0"/>
              <a:t> </a:t>
            </a:r>
            <a:r>
              <a:rPr sz="2000" dirty="0" err="1"/>
              <a:t>che</a:t>
            </a:r>
            <a:r>
              <a:rPr sz="2000" dirty="0"/>
              <a:t> </a:t>
            </a:r>
            <a:r>
              <a:rPr sz="2000" dirty="0" err="1"/>
              <a:t>mettono</a:t>
            </a:r>
            <a:r>
              <a:rPr sz="2000" dirty="0"/>
              <a:t> in </a:t>
            </a:r>
            <a:r>
              <a:rPr sz="2000" dirty="0" err="1"/>
              <a:t>relazione</a:t>
            </a:r>
            <a:r>
              <a:rPr sz="2000" dirty="0"/>
              <a:t> tale </a:t>
            </a:r>
            <a:r>
              <a:rPr sz="2000" dirty="0" err="1"/>
              <a:t>concetto</a:t>
            </a:r>
            <a:r>
              <a:rPr sz="2000" dirty="0"/>
              <a:t> con </a:t>
            </a:r>
            <a:r>
              <a:rPr sz="2000" dirty="0" err="1"/>
              <a:t>altri</a:t>
            </a:r>
            <a:endParaRPr lang="it-IT" sz="2000" dirty="0"/>
          </a:p>
        </p:txBody>
      </p:sp>
      <p:grpSp>
        <p:nvGrpSpPr>
          <p:cNvPr id="5" name="Gruppo 4"/>
          <p:cNvGrpSpPr/>
          <p:nvPr/>
        </p:nvGrpSpPr>
        <p:grpSpPr>
          <a:xfrm>
            <a:off x="1524000" y="6357958"/>
            <a:ext cx="9144000" cy="500042"/>
            <a:chOff x="0" y="6357958"/>
            <a:chExt cx="9144000" cy="500042"/>
          </a:xfrm>
        </p:grpSpPr>
        <p:sp>
          <p:nvSpPr>
            <p:cNvPr id="6" name="Rettangolo 5"/>
            <p:cNvSpPr/>
            <p:nvPr/>
          </p:nvSpPr>
          <p:spPr>
            <a:xfrm>
              <a:off x="0" y="6357958"/>
              <a:ext cx="9144000" cy="50004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0" y="6394450"/>
              <a:ext cx="6477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it-IT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  <a:ea typeface="ＭＳ Ｐゴシック" charset="-128"/>
                </a:rPr>
                <a:t>Filomena Faiella</a:t>
              </a:r>
              <a:endParaRPr lang="it-IT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ＭＳ Ｐゴシック" charset="-128"/>
              </a:endParaRPr>
            </a:p>
          </p:txBody>
        </p:sp>
      </p:grpSp>
      <p:cxnSp>
        <p:nvCxnSpPr>
          <p:cNvPr id="9" name="Connettore 1 8"/>
          <p:cNvCxnSpPr/>
          <p:nvPr/>
        </p:nvCxnSpPr>
        <p:spPr>
          <a:xfrm>
            <a:off x="2452662" y="928670"/>
            <a:ext cx="7286676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2452662" y="416754"/>
            <a:ext cx="61462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Progettare e costruire mappe concettuali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424070"/>
            <a:ext cx="10676351" cy="5444918"/>
          </a:xfrm>
        </p:spPr>
        <p:txBody>
          <a:bodyPr/>
          <a:lstStyle/>
          <a:p>
            <a:r>
              <a:rPr lang="it-IT" dirty="0" smtClean="0">
                <a:hlinkClick r:id="rId2"/>
              </a:rPr>
              <a:t>http://www.dd4pinerolo.gov.it/wp-content/uploads/2011/09/elementi_basilari_per_buone_mappe1.pdf</a:t>
            </a:r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967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5" name="Rectangle 3"/>
          <p:cNvSpPr>
            <a:spLocks noChangeArrowheads="1"/>
          </p:cNvSpPr>
          <p:nvPr/>
        </p:nvSpPr>
        <p:spPr bwMode="auto">
          <a:xfrm>
            <a:off x="2166911" y="1928803"/>
            <a:ext cx="6215106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Blip>
                <a:blip r:embed="rId3"/>
              </a:buBlip>
            </a:pPr>
            <a:r>
              <a:rPr kumimoji="1" lang="it-IT" sz="2400" dirty="0">
                <a:latin typeface="Garamond" pitchFamily="18" charset="0"/>
                <a:ea typeface="ヒラギノ角ゴ Pro W3" charset="-128"/>
              </a:rPr>
              <a:t>Il percorso didattico attraverso il quale si giunge alla </a:t>
            </a:r>
            <a:r>
              <a:rPr kumimoji="1" lang="it-IT" sz="2400" u="sng" dirty="0">
                <a:latin typeface="Garamond" pitchFamily="18" charset="0"/>
                <a:ea typeface="ヒラギノ角ゴ Pro W3" charset="-128"/>
              </a:rPr>
              <a:t>costruzione di un software multimediale </a:t>
            </a:r>
            <a:r>
              <a:rPr kumimoji="1" lang="it-IT" sz="2400" dirty="0">
                <a:latin typeface="Garamond" pitchFamily="18" charset="0"/>
                <a:ea typeface="ヒラギノ角ゴ Pro W3" charset="-128"/>
              </a:rPr>
              <a:t>prevede due macrofasi, quella della </a:t>
            </a:r>
            <a:r>
              <a:rPr kumimoji="1" lang="it-IT" sz="2400" b="1" dirty="0">
                <a:latin typeface="Garamond" pitchFamily="18" charset="0"/>
                <a:ea typeface="ヒラギノ角ゴ Pro W3" charset="-128"/>
              </a:rPr>
              <a:t>progettazione</a:t>
            </a:r>
            <a:r>
              <a:rPr kumimoji="1" lang="it-IT" sz="2400" dirty="0">
                <a:latin typeface="Garamond" pitchFamily="18" charset="0"/>
                <a:ea typeface="ヒラギノ角ゴ Pro W3" charset="-128"/>
              </a:rPr>
              <a:t> e quella della </a:t>
            </a:r>
            <a:r>
              <a:rPr kumimoji="1" lang="it-IT" sz="2400" b="1" dirty="0">
                <a:latin typeface="Garamond" pitchFamily="18" charset="0"/>
                <a:ea typeface="ヒラギノ角ゴ Pro W3" charset="-128"/>
              </a:rPr>
              <a:t>realizzazione</a:t>
            </a:r>
            <a:r>
              <a:rPr kumimoji="1" lang="it-IT" sz="2400" dirty="0">
                <a:latin typeface="Garamond" pitchFamily="18" charset="0"/>
                <a:ea typeface="ヒラギノ角ゴ Pro W3" charset="-128"/>
              </a:rPr>
              <a:t> che a loro volta si compongono di ulteriori momenti di lavoro e confronto</a:t>
            </a:r>
          </a:p>
        </p:txBody>
      </p:sp>
      <p:cxnSp>
        <p:nvCxnSpPr>
          <p:cNvPr id="6" name="Connettore 1 5"/>
          <p:cNvCxnSpPr/>
          <p:nvPr/>
        </p:nvCxnSpPr>
        <p:spPr>
          <a:xfrm>
            <a:off x="2452662" y="928670"/>
            <a:ext cx="7286676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o 6"/>
          <p:cNvGrpSpPr/>
          <p:nvPr/>
        </p:nvGrpSpPr>
        <p:grpSpPr>
          <a:xfrm>
            <a:off x="1524000" y="6357958"/>
            <a:ext cx="9144000" cy="500042"/>
            <a:chOff x="0" y="6357958"/>
            <a:chExt cx="9144000" cy="500042"/>
          </a:xfrm>
        </p:grpSpPr>
        <p:sp>
          <p:nvSpPr>
            <p:cNvPr id="8" name="Rettangolo 7"/>
            <p:cNvSpPr/>
            <p:nvPr/>
          </p:nvSpPr>
          <p:spPr>
            <a:xfrm>
              <a:off x="0" y="6357958"/>
              <a:ext cx="9144000" cy="50004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0" y="6394450"/>
              <a:ext cx="6477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it-IT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  <a:ea typeface="ＭＳ Ｐゴシック" charset="-128"/>
                </a:rPr>
                <a:t>Filomena Faiella</a:t>
              </a:r>
              <a:endParaRPr lang="it-IT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ＭＳ Ｐゴシック" charset="-128"/>
              </a:endParaRPr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2452662" y="416754"/>
            <a:ext cx="89350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Progettare e realizzare un software didattico per gli studenti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2206625" y="2133601"/>
            <a:ext cx="8066088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Blip>
                <a:blip r:embed="rId3"/>
              </a:buBlip>
            </a:pPr>
            <a:r>
              <a:rPr kumimoji="1" lang="it-IT" sz="2400" b="1" dirty="0">
                <a:latin typeface="Garamond" pitchFamily="18" charset="0"/>
                <a:ea typeface="ヒラギノ角ゴ Pro W3" charset="-128"/>
              </a:rPr>
              <a:t>Progettazione:</a:t>
            </a:r>
          </a:p>
          <a:p>
            <a:pPr marL="342900" indent="-342900">
              <a:spcBef>
                <a:spcPct val="20000"/>
              </a:spcBef>
            </a:pPr>
            <a:endParaRPr kumimoji="1" lang="it-IT" sz="2400" dirty="0">
              <a:latin typeface="Garamond" pitchFamily="18" charset="0"/>
              <a:ea typeface="ヒラギノ角ゴ Pro W3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kumimoji="1" lang="it-IT" sz="2400" dirty="0" smtClean="0">
                <a:latin typeface="Garamond" pitchFamily="18" charset="0"/>
                <a:ea typeface="ヒラギノ角ゴ Pro W3" charset="-128"/>
              </a:rPr>
              <a:t>Progetto</a:t>
            </a:r>
            <a:endParaRPr kumimoji="1" lang="it-IT" sz="2400" dirty="0">
              <a:latin typeface="Garamond" pitchFamily="18" charset="0"/>
              <a:ea typeface="ヒラギノ角ゴ Pro W3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kumimoji="1" lang="it-IT" sz="2400" dirty="0">
                <a:latin typeface="Garamond" pitchFamily="18" charset="0"/>
                <a:ea typeface="ヒラギノ角ゴ Pro W3" charset="-128"/>
              </a:rPr>
              <a:t>Il </a:t>
            </a:r>
            <a:r>
              <a:rPr kumimoji="1" lang="it-IT" sz="2400" dirty="0" err="1">
                <a:latin typeface="Garamond" pitchFamily="18" charset="0"/>
                <a:ea typeface="ヒラギノ角ゴ Pro W3" charset="-128"/>
              </a:rPr>
              <a:t>flowchart</a:t>
            </a:r>
            <a:endParaRPr kumimoji="1" lang="it-IT" sz="2400" dirty="0">
              <a:latin typeface="Garamond" pitchFamily="18" charset="0"/>
              <a:ea typeface="ヒラギノ角ゴ Pro W3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kumimoji="1" lang="it-IT" sz="2400" dirty="0">
                <a:latin typeface="Garamond" pitchFamily="18" charset="0"/>
                <a:ea typeface="ヒラギノ角ゴ Pro W3" charset="-128"/>
              </a:rPr>
              <a:t>Lo </a:t>
            </a:r>
            <a:r>
              <a:rPr kumimoji="1" lang="it-IT" sz="2400" dirty="0" err="1">
                <a:latin typeface="Garamond" pitchFamily="18" charset="0"/>
                <a:ea typeface="ヒラギノ角ゴ Pro W3" charset="-128"/>
              </a:rPr>
              <a:t>storyboard</a:t>
            </a:r>
            <a:endParaRPr kumimoji="1" lang="it-IT" sz="2400" dirty="0">
              <a:latin typeface="Garamond" pitchFamily="18" charset="0"/>
              <a:ea typeface="ヒラギノ角ゴ Pro W3" charset="-128"/>
            </a:endParaRPr>
          </a:p>
          <a:p>
            <a:pPr marL="342900" indent="-342900">
              <a:spcBef>
                <a:spcPct val="20000"/>
              </a:spcBef>
              <a:buBlip>
                <a:blip r:embed="rId3"/>
              </a:buBlip>
            </a:pPr>
            <a:endParaRPr kumimoji="1" lang="it-IT" sz="2400" dirty="0">
              <a:latin typeface="Garamond" pitchFamily="18" charset="0"/>
              <a:ea typeface="ヒラギノ角ゴ Pro W3" charset="-128"/>
            </a:endParaRPr>
          </a:p>
        </p:txBody>
      </p:sp>
      <p:cxnSp>
        <p:nvCxnSpPr>
          <p:cNvPr id="6" name="Connettore 1 5"/>
          <p:cNvCxnSpPr/>
          <p:nvPr/>
        </p:nvCxnSpPr>
        <p:spPr>
          <a:xfrm>
            <a:off x="2452662" y="928670"/>
            <a:ext cx="7286676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o 6"/>
          <p:cNvGrpSpPr/>
          <p:nvPr/>
        </p:nvGrpSpPr>
        <p:grpSpPr>
          <a:xfrm>
            <a:off x="1524000" y="6357958"/>
            <a:ext cx="9144000" cy="500042"/>
            <a:chOff x="0" y="6357958"/>
            <a:chExt cx="9144000" cy="500042"/>
          </a:xfrm>
        </p:grpSpPr>
        <p:sp>
          <p:nvSpPr>
            <p:cNvPr id="8" name="Rettangolo 7"/>
            <p:cNvSpPr/>
            <p:nvPr/>
          </p:nvSpPr>
          <p:spPr>
            <a:xfrm>
              <a:off x="0" y="6357958"/>
              <a:ext cx="9144000" cy="50004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0" y="6394450"/>
              <a:ext cx="6477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it-IT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  <a:ea typeface="ＭＳ Ｐゴシック" charset="-128"/>
                </a:rPr>
                <a:t>Filomena Faiella</a:t>
              </a:r>
              <a:endParaRPr lang="it-IT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ＭＳ Ｐゴシック" charset="-128"/>
              </a:endParaRPr>
            </a:p>
          </p:txBody>
        </p:sp>
      </p:grpSp>
      <p:pic>
        <p:nvPicPr>
          <p:cNvPr id="10" name="Immagine 9" descr="ragazza-montagna-libri-~-ubr0017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5F4F2"/>
              </a:clrFrom>
              <a:clrTo>
                <a:srgbClr val="F5F4F2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53190" y="2143116"/>
            <a:ext cx="4214810" cy="4214810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2452662" y="416754"/>
            <a:ext cx="89350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Progettare e realizzare un software didattico per gli studenti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5" name="Rectangle 3"/>
          <p:cNvSpPr>
            <a:spLocks noChangeArrowheads="1"/>
          </p:cNvSpPr>
          <p:nvPr/>
        </p:nvSpPr>
        <p:spPr bwMode="auto">
          <a:xfrm>
            <a:off x="164826" y="2133601"/>
            <a:ext cx="7044358" cy="3970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Blip>
                <a:blip r:embed="rId3"/>
              </a:buBlip>
            </a:pPr>
            <a:r>
              <a:rPr kumimoji="1" lang="it-IT" sz="2400" dirty="0">
                <a:latin typeface="Garamond" pitchFamily="18" charset="0"/>
                <a:ea typeface="ヒラギノ角ゴ Pro W3" charset="-128"/>
              </a:rPr>
              <a:t>Il </a:t>
            </a:r>
            <a:r>
              <a:rPr kumimoji="1" lang="it-IT" sz="2400" dirty="0" err="1">
                <a:latin typeface="Garamond" pitchFamily="18" charset="0"/>
                <a:ea typeface="ヒラギノ角ゴ Pro W3" charset="-128"/>
              </a:rPr>
              <a:t>flowchart</a:t>
            </a:r>
            <a:r>
              <a:rPr kumimoji="1" lang="it-IT" sz="2400" dirty="0">
                <a:latin typeface="Garamond" pitchFamily="18" charset="0"/>
                <a:ea typeface="ヒラギノ角ゴ Pro W3" charset="-128"/>
              </a:rPr>
              <a:t>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kumimoji="1" lang="it-IT" sz="2400" dirty="0">
                <a:latin typeface="Garamond" pitchFamily="18" charset="0"/>
                <a:ea typeface="ヒラギノ角ゴ Pro W3" charset="-128"/>
              </a:rPr>
              <a:t>Il </a:t>
            </a:r>
            <a:r>
              <a:rPr kumimoji="1" lang="it-IT" sz="2400" dirty="0" err="1">
                <a:latin typeface="Garamond" pitchFamily="18" charset="0"/>
                <a:ea typeface="ヒラギノ角ゴ Pro W3" charset="-128"/>
              </a:rPr>
              <a:t>flowchart</a:t>
            </a:r>
            <a:r>
              <a:rPr kumimoji="1" lang="it-IT" sz="2400" dirty="0">
                <a:latin typeface="Garamond" pitchFamily="18" charset="0"/>
                <a:ea typeface="ヒラギノ角ゴ Pro W3" charset="-128"/>
              </a:rPr>
              <a:t> definisce graficamente la struttura del software, i percorsi della navigazione e i collegamenti tra le sezioni e le videate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kumimoji="1" lang="it-IT" sz="2400" dirty="0">
                <a:latin typeface="Garamond" pitchFamily="18" charset="0"/>
                <a:ea typeface="ヒラギノ角ゴ Pro W3" charset="-128"/>
              </a:rPr>
              <a:t>Si tratta di realizzare una mappa concettuale </a:t>
            </a:r>
            <a:r>
              <a:rPr kumimoji="1" lang="it-IT" sz="2400" dirty="0" smtClean="0">
                <a:latin typeface="Garamond" pitchFamily="18" charset="0"/>
                <a:ea typeface="ヒラギノ角ゴ Pro W3" charset="-128"/>
              </a:rPr>
              <a:t>o un diagramma</a:t>
            </a:r>
            <a:endParaRPr kumimoji="1" lang="it-IT" sz="2400" dirty="0">
              <a:latin typeface="Garamond" pitchFamily="18" charset="0"/>
              <a:ea typeface="ヒラギノ角ゴ Pro W3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kumimoji="1" lang="it-IT" sz="2400" dirty="0">
                <a:latin typeface="Garamond" pitchFamily="18" charset="0"/>
                <a:ea typeface="ヒラギノ角ゴ Pro W3" charset="-128"/>
              </a:rPr>
              <a:t>Ogni concetto sarà disegnato come un ovale o rettangolo ed andrà ad indicare il nodo </a:t>
            </a:r>
            <a:r>
              <a:rPr kumimoji="1" lang="it-IT" sz="2400" dirty="0" smtClean="0">
                <a:latin typeface="Garamond" pitchFamily="18" charset="0"/>
                <a:ea typeface="ヒラギノ角ゴ Pro W3" charset="-128"/>
              </a:rPr>
              <a:t>del software; </a:t>
            </a:r>
            <a:r>
              <a:rPr kumimoji="1" lang="it-IT" sz="2400" dirty="0">
                <a:latin typeface="Garamond" pitchFamily="18" charset="0"/>
                <a:ea typeface="ヒラギノ角ゴ Pro W3" charset="-128"/>
              </a:rPr>
              <a:t>le linee di connessione che congiungono  i concetti/ovali rappresenteranno i link</a:t>
            </a:r>
          </a:p>
        </p:txBody>
      </p:sp>
      <p:cxnSp>
        <p:nvCxnSpPr>
          <p:cNvPr id="6" name="Connettore 1 5"/>
          <p:cNvCxnSpPr/>
          <p:nvPr/>
        </p:nvCxnSpPr>
        <p:spPr>
          <a:xfrm>
            <a:off x="2452662" y="928670"/>
            <a:ext cx="7286676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po 8"/>
          <p:cNvGrpSpPr/>
          <p:nvPr/>
        </p:nvGrpSpPr>
        <p:grpSpPr>
          <a:xfrm>
            <a:off x="1524000" y="6357958"/>
            <a:ext cx="9144000" cy="500042"/>
            <a:chOff x="0" y="6357958"/>
            <a:chExt cx="9144000" cy="500042"/>
          </a:xfrm>
        </p:grpSpPr>
        <p:sp>
          <p:nvSpPr>
            <p:cNvPr id="10" name="Rettangolo 9"/>
            <p:cNvSpPr/>
            <p:nvPr/>
          </p:nvSpPr>
          <p:spPr>
            <a:xfrm>
              <a:off x="0" y="6357958"/>
              <a:ext cx="9144000" cy="50004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0" y="6394450"/>
              <a:ext cx="6477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it-IT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  <a:ea typeface="ＭＳ Ｐゴシック" charset="-128"/>
                </a:rPr>
                <a:t>Filomena Faiella</a:t>
              </a:r>
              <a:endParaRPr lang="it-IT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ＭＳ Ｐゴシック" charset="-128"/>
              </a:endParaRPr>
            </a:p>
          </p:txBody>
        </p:sp>
      </p:grp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871772" y="1206326"/>
            <a:ext cx="8066088" cy="833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Blip>
                <a:blip r:embed="rId3"/>
              </a:buBlip>
            </a:pPr>
            <a:r>
              <a:rPr kumimoji="1" lang="it-IT" sz="2400" b="1" dirty="0" smtClean="0">
                <a:latin typeface="Garamond" pitchFamily="18" charset="0"/>
                <a:ea typeface="ヒラギノ角ゴ Pro W3" charset="-128"/>
              </a:rPr>
              <a:t>Progettazione</a:t>
            </a:r>
            <a:endParaRPr kumimoji="1" lang="it-IT" sz="2400" b="1" dirty="0">
              <a:latin typeface="Garamond" pitchFamily="18" charset="0"/>
              <a:ea typeface="ヒラギノ角ゴ Pro W3" charset="-128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452662" y="416754"/>
            <a:ext cx="89350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Progettare e realizzare un software didattico per gli studenti</a:t>
            </a:r>
            <a:endParaRPr lang="it-IT" sz="28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2064085"/>
            <a:ext cx="4072472" cy="27149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ChangeArrowheads="1"/>
          </p:cNvSpPr>
          <p:nvPr/>
        </p:nvSpPr>
        <p:spPr bwMode="auto">
          <a:xfrm>
            <a:off x="150265" y="1868558"/>
            <a:ext cx="8280400" cy="4002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Blip>
                <a:blip r:embed="rId3"/>
              </a:buBlip>
            </a:pPr>
            <a:r>
              <a:rPr kumimoji="1" lang="it-IT" sz="2400" dirty="0">
                <a:latin typeface="Garamond" pitchFamily="18" charset="0"/>
                <a:ea typeface="ヒラギノ角ゴ Pro W3" charset="-128"/>
              </a:rPr>
              <a:t>Lo </a:t>
            </a:r>
            <a:r>
              <a:rPr kumimoji="1" lang="it-IT" sz="2400" dirty="0" err="1">
                <a:latin typeface="Garamond" pitchFamily="18" charset="0"/>
                <a:ea typeface="ヒラギノ角ゴ Pro W3" charset="-128"/>
              </a:rPr>
              <a:t>storyboard</a:t>
            </a:r>
            <a:r>
              <a:rPr kumimoji="1" lang="it-IT" sz="2400" dirty="0">
                <a:latin typeface="Garamond" pitchFamily="18" charset="0"/>
                <a:ea typeface="ヒラギノ角ゴ Pro W3" charset="-128"/>
              </a:rPr>
              <a:t>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kumimoji="1" lang="it-IT" sz="2400" dirty="0">
              <a:latin typeface="Garamond" pitchFamily="18" charset="0"/>
              <a:ea typeface="ヒラギノ角ゴ Pro W3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kumimoji="1" lang="it-IT" sz="2400" dirty="0" smtClean="0">
                <a:latin typeface="Garamond" pitchFamily="18" charset="0"/>
                <a:ea typeface="ヒラギノ角ゴ Pro W3" charset="-128"/>
              </a:rPr>
              <a:t>è </a:t>
            </a:r>
            <a:r>
              <a:rPr kumimoji="1" lang="it-IT" sz="2400" dirty="0">
                <a:latin typeface="Garamond" pitchFamily="18" charset="0"/>
                <a:ea typeface="ヒラギノ角ゴ Pro W3" charset="-128"/>
              </a:rPr>
              <a:t>la rappresentazione scrittografica </a:t>
            </a:r>
            <a:r>
              <a:rPr kumimoji="1" lang="it-IT" sz="2400" dirty="0" smtClean="0">
                <a:latin typeface="Garamond" pitchFamily="18" charset="0"/>
                <a:ea typeface="ヒラギノ角ゴ Pro W3" charset="-128"/>
              </a:rPr>
              <a:t>su</a:t>
            </a:r>
            <a:br>
              <a:rPr kumimoji="1" lang="it-IT" sz="2400" dirty="0" smtClean="0">
                <a:latin typeface="Garamond" pitchFamily="18" charset="0"/>
                <a:ea typeface="ヒラギノ角ゴ Pro W3" charset="-128"/>
              </a:rPr>
            </a:br>
            <a:r>
              <a:rPr kumimoji="1" lang="it-IT" sz="2400" dirty="0" smtClean="0">
                <a:latin typeface="Garamond" pitchFamily="18" charset="0"/>
                <a:ea typeface="ヒラギノ角ゴ Pro W3" charset="-128"/>
              </a:rPr>
              <a:t>carta </a:t>
            </a:r>
            <a:r>
              <a:rPr kumimoji="1" lang="it-IT" sz="2400" dirty="0">
                <a:latin typeface="Garamond" pitchFamily="18" charset="0"/>
                <a:ea typeface="ヒラギノ角ゴ Pro W3" charset="-128"/>
              </a:rPr>
              <a:t>di ogni singola videata del multimedia; </a:t>
            </a:r>
            <a:r>
              <a:rPr kumimoji="1" lang="it-IT" sz="2400" dirty="0" smtClean="0">
                <a:latin typeface="Garamond" pitchFamily="18" charset="0"/>
                <a:ea typeface="ヒラギノ角ゴ Pro W3" charset="-128"/>
              </a:rPr>
              <a:t>quindi,</a:t>
            </a:r>
            <a:br>
              <a:rPr kumimoji="1" lang="it-IT" sz="2400" dirty="0" smtClean="0">
                <a:latin typeface="Garamond" pitchFamily="18" charset="0"/>
                <a:ea typeface="ヒラギノ角ゴ Pro W3" charset="-128"/>
              </a:rPr>
            </a:br>
            <a:r>
              <a:rPr kumimoji="1" lang="it-IT" sz="2400" dirty="0" smtClean="0">
                <a:latin typeface="Garamond" pitchFamily="18" charset="0"/>
                <a:ea typeface="ヒラギノ角ゴ Pro W3" charset="-128"/>
              </a:rPr>
              <a:t>una </a:t>
            </a:r>
            <a:r>
              <a:rPr kumimoji="1" lang="it-IT" sz="2400" dirty="0">
                <a:latin typeface="Garamond" pitchFamily="18" charset="0"/>
                <a:ea typeface="ヒラギノ角ゴ Pro W3" charset="-128"/>
              </a:rPr>
              <a:t>sua prefigurazione dettagliata, funzionale alla fase </a:t>
            </a:r>
            <a:r>
              <a:rPr kumimoji="1" lang="it-IT" sz="2400" dirty="0" smtClean="0">
                <a:latin typeface="Garamond" pitchFamily="18" charset="0"/>
                <a:ea typeface="ヒラギノ角ゴ Pro W3" charset="-128"/>
              </a:rPr>
              <a:t>dell’assemblaggio</a:t>
            </a:r>
            <a:endParaRPr kumimoji="1" lang="it-IT" sz="2400" dirty="0">
              <a:latin typeface="Garamond" pitchFamily="18" charset="0"/>
              <a:ea typeface="ヒラギノ角ゴ Pro W3" charset="-128"/>
            </a:endParaRPr>
          </a:p>
        </p:txBody>
      </p:sp>
      <p:cxnSp>
        <p:nvCxnSpPr>
          <p:cNvPr id="6" name="Connettore 1 5"/>
          <p:cNvCxnSpPr/>
          <p:nvPr/>
        </p:nvCxnSpPr>
        <p:spPr>
          <a:xfrm>
            <a:off x="2452662" y="928670"/>
            <a:ext cx="7286676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o 6"/>
          <p:cNvGrpSpPr/>
          <p:nvPr/>
        </p:nvGrpSpPr>
        <p:grpSpPr>
          <a:xfrm>
            <a:off x="1524000" y="6357958"/>
            <a:ext cx="9144000" cy="500042"/>
            <a:chOff x="0" y="6357958"/>
            <a:chExt cx="9144000" cy="500042"/>
          </a:xfrm>
        </p:grpSpPr>
        <p:sp>
          <p:nvSpPr>
            <p:cNvPr id="8" name="Rettangolo 7"/>
            <p:cNvSpPr/>
            <p:nvPr/>
          </p:nvSpPr>
          <p:spPr>
            <a:xfrm>
              <a:off x="0" y="6357958"/>
              <a:ext cx="9144000" cy="50004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0" y="6394450"/>
              <a:ext cx="6477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it-IT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  <a:ea typeface="ＭＳ Ｐゴシック" charset="-128"/>
                </a:rPr>
                <a:t>Filomena Faiella</a:t>
              </a:r>
              <a:endParaRPr lang="it-IT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ＭＳ Ｐゴシック" charset="-128"/>
              </a:endParaRPr>
            </a:p>
          </p:txBody>
        </p:sp>
      </p:grpSp>
      <p:sp>
        <p:nvSpPr>
          <p:cNvPr id="10" name="CasellaDiTesto 9"/>
          <p:cNvSpPr txBox="1"/>
          <p:nvPr/>
        </p:nvSpPr>
        <p:spPr>
          <a:xfrm>
            <a:off x="2452662" y="416754"/>
            <a:ext cx="89350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Progettare e realizzare un software didattico per gli studenti</a:t>
            </a:r>
            <a:endParaRPr lang="it-IT" sz="2800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871772" y="1206326"/>
            <a:ext cx="8066088" cy="833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Blip>
                <a:blip r:embed="rId3"/>
              </a:buBlip>
            </a:pPr>
            <a:r>
              <a:rPr kumimoji="1" lang="it-IT" sz="2400" b="1" dirty="0" smtClean="0">
                <a:latin typeface="Garamond" pitchFamily="18" charset="0"/>
                <a:ea typeface="ヒラギノ角ゴ Pro W3" charset="-128"/>
              </a:rPr>
              <a:t>Progettazione</a:t>
            </a:r>
            <a:endParaRPr kumimoji="1" lang="it-IT" sz="2400" b="1" dirty="0">
              <a:latin typeface="Garamond" pitchFamily="18" charset="0"/>
              <a:ea typeface="ヒラギノ角ゴ Pro W3" charset="-128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238" y="2039383"/>
            <a:ext cx="4648200" cy="31146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7" name="Rectangle 3"/>
          <p:cNvSpPr>
            <a:spLocks noChangeArrowheads="1"/>
          </p:cNvSpPr>
          <p:nvPr/>
        </p:nvSpPr>
        <p:spPr bwMode="auto">
          <a:xfrm>
            <a:off x="2206625" y="2133601"/>
            <a:ext cx="8066088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Blip>
                <a:blip r:embed="rId3"/>
              </a:buBlip>
            </a:pPr>
            <a:r>
              <a:rPr kumimoji="1" lang="it-IT" sz="2400" b="1" dirty="0">
                <a:latin typeface="Garamond" pitchFamily="18" charset="0"/>
                <a:ea typeface="ヒラギノ角ゴ Pro W3" charset="-128"/>
              </a:rPr>
              <a:t>Assemblaggio dei contenuti e realizzazione del software:</a:t>
            </a:r>
          </a:p>
          <a:p>
            <a:pPr marL="342900" indent="-342900">
              <a:spcBef>
                <a:spcPct val="20000"/>
              </a:spcBef>
            </a:pPr>
            <a:endParaRPr kumimoji="1" lang="it-IT" sz="2400" dirty="0">
              <a:latin typeface="Garamond" pitchFamily="18" charset="0"/>
              <a:ea typeface="ヒラギノ角ゴ Pro W3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kumimoji="1" lang="it-IT" sz="2400" dirty="0" smtClean="0">
                <a:latin typeface="Garamond" pitchFamily="18" charset="0"/>
                <a:ea typeface="ヒラギノ角ゴ Pro W3" charset="-128"/>
              </a:rPr>
              <a:t>Ricerca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kumimoji="1" lang="it-IT" sz="2400" dirty="0" smtClean="0">
                <a:latin typeface="Garamond" pitchFamily="18" charset="0"/>
                <a:ea typeface="ヒラギノ角ゴ Pro W3" charset="-128"/>
              </a:rPr>
              <a:t>Digitalizzazione dei contenuti</a:t>
            </a:r>
            <a:endParaRPr kumimoji="1" lang="it-IT" sz="2400" dirty="0">
              <a:latin typeface="Garamond" pitchFamily="18" charset="0"/>
              <a:ea typeface="ヒラギノ角ゴ Pro W3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kumimoji="1" lang="it-IT" sz="2400" dirty="0">
                <a:latin typeface="Garamond" pitchFamily="18" charset="0"/>
                <a:ea typeface="ヒラギノ角ゴ Pro W3" charset="-128"/>
              </a:rPr>
              <a:t>Lo sviluppo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kumimoji="1" lang="it-IT" sz="2400" dirty="0">
                <a:latin typeface="Garamond" pitchFamily="18" charset="0"/>
                <a:ea typeface="ヒラギノ角ゴ Pro W3" charset="-128"/>
              </a:rPr>
              <a:t>Masterizzazione e validazione</a:t>
            </a:r>
          </a:p>
        </p:txBody>
      </p:sp>
      <p:cxnSp>
        <p:nvCxnSpPr>
          <p:cNvPr id="6" name="Connettore 1 5"/>
          <p:cNvCxnSpPr/>
          <p:nvPr/>
        </p:nvCxnSpPr>
        <p:spPr>
          <a:xfrm>
            <a:off x="2452662" y="928670"/>
            <a:ext cx="7286676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o 6"/>
          <p:cNvGrpSpPr/>
          <p:nvPr/>
        </p:nvGrpSpPr>
        <p:grpSpPr>
          <a:xfrm>
            <a:off x="1524000" y="6357958"/>
            <a:ext cx="9144000" cy="500042"/>
            <a:chOff x="0" y="6357958"/>
            <a:chExt cx="9144000" cy="500042"/>
          </a:xfrm>
        </p:grpSpPr>
        <p:sp>
          <p:nvSpPr>
            <p:cNvPr id="8" name="Rettangolo 7"/>
            <p:cNvSpPr/>
            <p:nvPr/>
          </p:nvSpPr>
          <p:spPr>
            <a:xfrm>
              <a:off x="0" y="6357958"/>
              <a:ext cx="9144000" cy="50004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0" y="6394450"/>
              <a:ext cx="6477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it-IT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  <a:ea typeface="ＭＳ Ｐゴシック" charset="-128"/>
                </a:rPr>
                <a:t>Filomena Faiella</a:t>
              </a:r>
              <a:endParaRPr lang="it-IT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ＭＳ Ｐゴシック" charset="-128"/>
              </a:endParaRPr>
            </a:p>
          </p:txBody>
        </p:sp>
      </p:grpSp>
      <p:pic>
        <p:nvPicPr>
          <p:cNvPr id="10" name="Immagine 9" descr="al_computer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24562" y="2857497"/>
            <a:ext cx="4438650" cy="3419475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2452662" y="416754"/>
            <a:ext cx="89350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Progettare e realizzare un software didattico per gli studenti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022883" y="337242"/>
            <a:ext cx="614623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it-IT" sz="3600" b="1" dirty="0" smtClean="0">
                <a:latin typeface="Garamond" pitchFamily="18" charset="0"/>
                <a:ea typeface="ヒラギノ角ゴ Pro W3" charset="-128"/>
              </a:rPr>
              <a:t>Il </a:t>
            </a:r>
            <a:r>
              <a:rPr kumimoji="1" lang="it-IT" sz="3600" b="1" dirty="0" err="1" smtClean="0">
                <a:latin typeface="Garamond" pitchFamily="18" charset="0"/>
                <a:ea typeface="ヒラギノ角ゴ Pro W3" charset="-128"/>
              </a:rPr>
              <a:t>flowchart</a:t>
            </a:r>
            <a:endParaRPr kumimoji="1" lang="it-IT" sz="3600" b="1" dirty="0" smtClean="0">
              <a:latin typeface="Garamond" pitchFamily="18" charset="0"/>
              <a:ea typeface="ヒラギノ角ゴ Pro W3" charset="-128"/>
            </a:endParaRPr>
          </a:p>
          <a:p>
            <a:endParaRPr lang="it-IT" sz="2800" dirty="0" smtClean="0"/>
          </a:p>
          <a:p>
            <a:endParaRPr lang="it-IT" sz="2800" dirty="0"/>
          </a:p>
          <a:p>
            <a:r>
              <a:rPr lang="it-IT" sz="2800" dirty="0" smtClean="0"/>
              <a:t>Progettare e costruire mappe concettuali</a:t>
            </a:r>
            <a:endParaRPr lang="it-IT" sz="2800" dirty="0"/>
          </a:p>
        </p:txBody>
      </p:sp>
      <p:grpSp>
        <p:nvGrpSpPr>
          <p:cNvPr id="3" name="Gruppo 2"/>
          <p:cNvGrpSpPr/>
          <p:nvPr/>
        </p:nvGrpSpPr>
        <p:grpSpPr>
          <a:xfrm>
            <a:off x="1524000" y="6357958"/>
            <a:ext cx="9144000" cy="500042"/>
            <a:chOff x="0" y="6357958"/>
            <a:chExt cx="9144000" cy="500042"/>
          </a:xfrm>
        </p:grpSpPr>
        <p:sp>
          <p:nvSpPr>
            <p:cNvPr id="4" name="Rettangolo 3"/>
            <p:cNvSpPr/>
            <p:nvPr/>
          </p:nvSpPr>
          <p:spPr>
            <a:xfrm>
              <a:off x="0" y="6357958"/>
              <a:ext cx="9144000" cy="50004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0" y="6394450"/>
              <a:ext cx="6477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it-IT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  <a:ea typeface="ＭＳ Ｐゴシック" charset="-128"/>
                </a:rPr>
                <a:t>Filomena Faiella</a:t>
              </a:r>
              <a:endParaRPr lang="it-IT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ＭＳ Ｐゴシック" charset="-128"/>
              </a:endParaRPr>
            </a:p>
          </p:txBody>
        </p:sp>
      </p:grp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4775" y="3029157"/>
            <a:ext cx="4362450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29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/>
          <p:cNvCxnSpPr/>
          <p:nvPr/>
        </p:nvCxnSpPr>
        <p:spPr>
          <a:xfrm>
            <a:off x="2452662" y="928670"/>
            <a:ext cx="7286676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2452662" y="416754"/>
            <a:ext cx="61462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Progettare e costruire mappe concettuali</a:t>
            </a:r>
            <a:endParaRPr lang="it-IT" sz="2800" dirty="0"/>
          </a:p>
        </p:txBody>
      </p:sp>
      <p:grpSp>
        <p:nvGrpSpPr>
          <p:cNvPr id="8" name="Gruppo 7"/>
          <p:cNvGrpSpPr/>
          <p:nvPr/>
        </p:nvGrpSpPr>
        <p:grpSpPr>
          <a:xfrm>
            <a:off x="1524000" y="6357958"/>
            <a:ext cx="9144000" cy="500042"/>
            <a:chOff x="0" y="6357958"/>
            <a:chExt cx="9144000" cy="500042"/>
          </a:xfrm>
        </p:grpSpPr>
        <p:sp>
          <p:nvSpPr>
            <p:cNvPr id="9" name="Rettangolo 8"/>
            <p:cNvSpPr/>
            <p:nvPr/>
          </p:nvSpPr>
          <p:spPr>
            <a:xfrm>
              <a:off x="0" y="6357958"/>
              <a:ext cx="9144000" cy="50004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Text Box 3"/>
            <p:cNvSpPr txBox="1">
              <a:spLocks noChangeArrowheads="1"/>
            </p:cNvSpPr>
            <p:nvPr/>
          </p:nvSpPr>
          <p:spPr bwMode="auto">
            <a:xfrm>
              <a:off x="0" y="6394450"/>
              <a:ext cx="6477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it-IT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  <a:ea typeface="ＭＳ Ｐゴシック" charset="-128"/>
                </a:rPr>
                <a:t>Filomena Faiella</a:t>
              </a:r>
              <a:endParaRPr lang="it-IT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ＭＳ Ｐゴシック" charset="-128"/>
              </a:endParaRPr>
            </a:p>
          </p:txBody>
        </p:sp>
      </p:grpSp>
      <p:pic>
        <p:nvPicPr>
          <p:cNvPr id="11" name="Immagin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0440" y="1177130"/>
            <a:ext cx="6911560" cy="4150243"/>
          </a:xfrm>
          <a:prstGeom prst="rect">
            <a:avLst/>
          </a:prstGeom>
        </p:spPr>
      </p:pic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652672" y="1997905"/>
            <a:ext cx="5181600" cy="4351338"/>
          </a:xfrm>
        </p:spPr>
        <p:txBody>
          <a:bodyPr>
            <a:normAutofit/>
          </a:bodyPr>
          <a:lstStyle>
            <a:extLst/>
          </a:lstStyle>
          <a:p>
            <a:r>
              <a:rPr lang="it-IT" dirty="0" smtClean="0"/>
              <a:t>Le mappe concettuali sono strumenti </a:t>
            </a:r>
            <a:r>
              <a:rPr lang="it-IT" dirty="0" smtClean="0"/>
              <a:t>che </a:t>
            </a:r>
            <a:r>
              <a:rPr lang="it-IT" dirty="0" smtClean="0"/>
              <a:t>permettono di rappresentare alcune delle strutture  proposizionali o di significato che un individuo possiede per un dato concetto o per un insieme di concetti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idx="2"/>
          </p:nvPr>
        </p:nvSpPr>
        <p:spPr>
          <a:xfrm>
            <a:off x="1881159" y="2006602"/>
            <a:ext cx="2428891" cy="4089400"/>
          </a:xfrm>
        </p:spPr>
        <p:txBody>
          <a:bodyPr/>
          <a:lstStyle>
            <a:extLst/>
          </a:lstStyle>
          <a:p>
            <a:r>
              <a:rPr lang="it-IT" b="1" dirty="0" smtClean="0"/>
              <a:t>Componenti della conoscenza:</a:t>
            </a:r>
          </a:p>
          <a:p>
            <a:pPr>
              <a:buFontTx/>
              <a:buChar char="-"/>
            </a:pPr>
            <a:r>
              <a:rPr lang="it-IT" dirty="0" smtClean="0"/>
              <a:t>- Fatti</a:t>
            </a:r>
          </a:p>
          <a:p>
            <a:pPr>
              <a:buFontTx/>
              <a:buChar char="-"/>
            </a:pPr>
            <a:r>
              <a:rPr lang="it-IT" dirty="0" smtClean="0"/>
              <a:t>- </a:t>
            </a:r>
            <a:r>
              <a:rPr lang="it-IT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Concetti</a:t>
            </a:r>
          </a:p>
          <a:p>
            <a:pPr>
              <a:buFontTx/>
              <a:buChar char="-"/>
            </a:pPr>
            <a:r>
              <a:rPr lang="it-IT" dirty="0" smtClean="0"/>
              <a:t>- Proposizioni</a:t>
            </a:r>
          </a:p>
          <a:p>
            <a:pPr>
              <a:buFontTx/>
              <a:buChar char="-"/>
            </a:pPr>
            <a:r>
              <a:rPr lang="it-IT" dirty="0" smtClean="0"/>
              <a:t>- Principi</a:t>
            </a:r>
          </a:p>
          <a:p>
            <a:pPr>
              <a:buFontTx/>
              <a:buChar char="-"/>
            </a:pP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167306" y="1445926"/>
            <a:ext cx="471490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000" b="1" dirty="0" err="1"/>
              <a:t>Concetto</a:t>
            </a:r>
            <a:endParaRPr sz="2000" b="1" dirty="0"/>
          </a:p>
          <a:p>
            <a:endParaRPr sz="2000" dirty="0"/>
          </a:p>
          <a:p>
            <a:r>
              <a:rPr sz="2000" dirty="0" err="1"/>
              <a:t>Costanti</a:t>
            </a:r>
            <a:r>
              <a:rPr sz="2000" dirty="0"/>
              <a:t>, </a:t>
            </a:r>
            <a:r>
              <a:rPr sz="2000" dirty="0" err="1"/>
              <a:t>regolarità</a:t>
            </a:r>
            <a:r>
              <a:rPr sz="2000" dirty="0"/>
              <a:t> </a:t>
            </a:r>
            <a:r>
              <a:rPr sz="2000" dirty="0" err="1"/>
              <a:t>percepite</a:t>
            </a:r>
            <a:r>
              <a:rPr sz="2000" dirty="0"/>
              <a:t> in </a:t>
            </a:r>
            <a:r>
              <a:rPr sz="2000" b="1" dirty="0" err="1"/>
              <a:t>eventi</a:t>
            </a:r>
            <a:r>
              <a:rPr sz="2000" dirty="0"/>
              <a:t> o </a:t>
            </a:r>
            <a:r>
              <a:rPr sz="2000" b="1" dirty="0" err="1"/>
              <a:t>oggetti</a:t>
            </a:r>
            <a:r>
              <a:rPr sz="2000" dirty="0"/>
              <a:t>, o </a:t>
            </a:r>
            <a:r>
              <a:rPr sz="2000" dirty="0" smtClean="0"/>
              <a:t>in</a:t>
            </a:r>
            <a:r>
              <a:rPr lang="it-IT" sz="2000" dirty="0" smtClean="0"/>
              <a:t> </a:t>
            </a:r>
            <a:r>
              <a:rPr sz="2000" dirty="0" err="1" smtClean="0"/>
              <a:t>testimonianze</a:t>
            </a:r>
            <a:r>
              <a:rPr sz="2000" dirty="0" smtClean="0"/>
              <a:t>/</a:t>
            </a:r>
            <a:r>
              <a:rPr sz="2000" dirty="0" err="1" smtClean="0"/>
              <a:t>simboli</a:t>
            </a:r>
            <a:r>
              <a:rPr sz="2000" dirty="0" smtClean="0"/>
              <a:t>/</a:t>
            </a:r>
            <a:r>
              <a:rPr sz="2000" dirty="0" err="1" smtClean="0"/>
              <a:t>rappresentazioni</a:t>
            </a:r>
            <a:r>
              <a:rPr sz="2000" dirty="0" smtClean="0"/>
              <a:t> </a:t>
            </a:r>
            <a:r>
              <a:rPr sz="2000" dirty="0"/>
              <a:t>di </a:t>
            </a:r>
            <a:r>
              <a:rPr sz="2000" dirty="0" err="1"/>
              <a:t>eventi</a:t>
            </a:r>
            <a:r>
              <a:rPr sz="2000" dirty="0"/>
              <a:t> o di </a:t>
            </a:r>
            <a:r>
              <a:rPr sz="2000" dirty="0" err="1"/>
              <a:t>oggetti</a:t>
            </a:r>
            <a:r>
              <a:rPr sz="2000" dirty="0"/>
              <a:t>, </a:t>
            </a:r>
            <a:r>
              <a:rPr sz="2000" u="sng" dirty="0" err="1"/>
              <a:t>definita</a:t>
            </a:r>
            <a:r>
              <a:rPr sz="2000" u="sng" dirty="0"/>
              <a:t> </a:t>
            </a:r>
            <a:r>
              <a:rPr sz="2000" u="sng" dirty="0" err="1"/>
              <a:t>attraverso</a:t>
            </a:r>
            <a:r>
              <a:rPr sz="2000" u="sng" dirty="0"/>
              <a:t> </a:t>
            </a:r>
            <a:r>
              <a:rPr sz="2000" u="sng" dirty="0" err="1"/>
              <a:t>un'etichetta</a:t>
            </a:r>
            <a:endParaRPr sz="2000" u="sng" dirty="0"/>
          </a:p>
          <a:p>
            <a:endParaRPr sz="2000" dirty="0"/>
          </a:p>
          <a:p>
            <a:r>
              <a:rPr lang="it-IT" sz="2000" dirty="0"/>
              <a:t>U</a:t>
            </a:r>
            <a:r>
              <a:rPr sz="2000" dirty="0" err="1"/>
              <a:t>na</a:t>
            </a:r>
            <a:r>
              <a:rPr sz="2000" dirty="0"/>
              <a:t> </a:t>
            </a:r>
            <a:r>
              <a:rPr sz="2000" dirty="0" err="1"/>
              <a:t>buona</a:t>
            </a:r>
            <a:r>
              <a:rPr sz="2000" dirty="0"/>
              <a:t> </a:t>
            </a:r>
            <a:r>
              <a:rPr sz="2000" dirty="0" err="1"/>
              <a:t>organizzazione</a:t>
            </a:r>
            <a:r>
              <a:rPr sz="2000" dirty="0"/>
              <a:t> </a:t>
            </a:r>
            <a:r>
              <a:rPr sz="2000" dirty="0" err="1"/>
              <a:t>delle</a:t>
            </a:r>
            <a:r>
              <a:rPr sz="2000" dirty="0"/>
              <a:t> </a:t>
            </a:r>
            <a:r>
              <a:rPr sz="2000" dirty="0" err="1"/>
              <a:t>strutture</a:t>
            </a:r>
            <a:r>
              <a:rPr sz="2000" dirty="0"/>
              <a:t> </a:t>
            </a:r>
            <a:r>
              <a:rPr sz="2000" dirty="0" err="1"/>
              <a:t>della</a:t>
            </a:r>
            <a:r>
              <a:rPr sz="2000" dirty="0"/>
              <a:t> </a:t>
            </a:r>
            <a:r>
              <a:rPr sz="2000" dirty="0" err="1"/>
              <a:t>conoscenza</a:t>
            </a:r>
            <a:r>
              <a:rPr sz="2000" dirty="0"/>
              <a:t> </a:t>
            </a:r>
            <a:r>
              <a:rPr sz="2000" dirty="0" err="1"/>
              <a:t>implica</a:t>
            </a:r>
            <a:r>
              <a:rPr sz="2000" dirty="0"/>
              <a:t> </a:t>
            </a:r>
            <a:r>
              <a:rPr sz="2000" dirty="0" err="1"/>
              <a:t>che</a:t>
            </a:r>
            <a:r>
              <a:rPr sz="2000" dirty="0"/>
              <a:t> </a:t>
            </a:r>
            <a:r>
              <a:rPr sz="2000" dirty="0" err="1"/>
              <a:t>i</a:t>
            </a:r>
            <a:r>
              <a:rPr sz="2000" dirty="0"/>
              <a:t> </a:t>
            </a:r>
            <a:r>
              <a:rPr sz="2000" dirty="0" err="1"/>
              <a:t>concetti</a:t>
            </a:r>
            <a:r>
              <a:rPr sz="2000" dirty="0"/>
              <a:t> di </a:t>
            </a:r>
            <a:r>
              <a:rPr sz="2000" dirty="0" err="1"/>
              <a:t>ordine</a:t>
            </a:r>
            <a:r>
              <a:rPr sz="2000" dirty="0"/>
              <a:t> </a:t>
            </a:r>
            <a:r>
              <a:rPr sz="2000" dirty="0" smtClean="0"/>
              <a:t>s</a:t>
            </a:r>
            <a:r>
              <a:rPr lang="it-IT" sz="2000" dirty="0" smtClean="0"/>
              <a:t>u</a:t>
            </a:r>
            <a:r>
              <a:rPr sz="2000" dirty="0" err="1" smtClean="0"/>
              <a:t>periore</a:t>
            </a:r>
            <a:r>
              <a:rPr sz="2000" dirty="0"/>
              <a:t>, </a:t>
            </a:r>
            <a:r>
              <a:rPr sz="2000" dirty="0" err="1"/>
              <a:t>che</a:t>
            </a:r>
            <a:r>
              <a:rPr sz="2000" dirty="0"/>
              <a:t> </a:t>
            </a:r>
            <a:r>
              <a:rPr sz="2000" dirty="0" err="1"/>
              <a:t>sono</a:t>
            </a:r>
            <a:r>
              <a:rPr sz="2000" dirty="0"/>
              <a:t> </a:t>
            </a:r>
            <a:r>
              <a:rPr sz="2000" dirty="0" err="1"/>
              <a:t>più</a:t>
            </a:r>
            <a:r>
              <a:rPr sz="2000" dirty="0"/>
              <a:t> </a:t>
            </a:r>
            <a:r>
              <a:rPr sz="2000" dirty="0" err="1"/>
              <a:t>comprensivi</a:t>
            </a:r>
            <a:r>
              <a:rPr sz="2000" dirty="0"/>
              <a:t> e </a:t>
            </a:r>
            <a:r>
              <a:rPr sz="2000" dirty="0" err="1"/>
              <a:t>generali</a:t>
            </a:r>
            <a:r>
              <a:rPr sz="2000" dirty="0"/>
              <a:t>, </a:t>
            </a:r>
            <a:r>
              <a:rPr sz="2000" dirty="0" err="1"/>
              <a:t>includano</a:t>
            </a:r>
            <a:r>
              <a:rPr sz="2000" dirty="0"/>
              <a:t> </a:t>
            </a:r>
            <a:r>
              <a:rPr sz="2000" dirty="0" err="1"/>
              <a:t>i</a:t>
            </a:r>
            <a:r>
              <a:rPr sz="2000" dirty="0"/>
              <a:t> </a:t>
            </a:r>
            <a:r>
              <a:rPr sz="2000" dirty="0" err="1"/>
              <a:t>concetti</a:t>
            </a:r>
            <a:r>
              <a:rPr sz="2000" dirty="0"/>
              <a:t> di </a:t>
            </a:r>
            <a:r>
              <a:rPr sz="2000" dirty="0" err="1"/>
              <a:t>ordine</a:t>
            </a:r>
            <a:r>
              <a:rPr sz="2000" dirty="0"/>
              <a:t> </a:t>
            </a:r>
            <a:r>
              <a:rPr sz="2000" dirty="0" err="1"/>
              <a:t>inferiore</a:t>
            </a:r>
            <a:r>
              <a:rPr sz="2000" dirty="0"/>
              <a:t>, </a:t>
            </a:r>
            <a:r>
              <a:rPr sz="2000" dirty="0" err="1"/>
              <a:t>più</a:t>
            </a:r>
            <a:r>
              <a:rPr sz="2000" dirty="0"/>
              <a:t> </a:t>
            </a:r>
            <a:r>
              <a:rPr sz="2000" dirty="0" err="1"/>
              <a:t>specifici</a:t>
            </a:r>
            <a:r>
              <a:rPr sz="2000" dirty="0"/>
              <a:t> e </a:t>
            </a:r>
            <a:r>
              <a:rPr sz="2000" dirty="0" err="1"/>
              <a:t>meno</a:t>
            </a:r>
            <a:r>
              <a:rPr sz="2000" dirty="0"/>
              <a:t> </a:t>
            </a:r>
            <a:r>
              <a:rPr sz="2000" dirty="0" err="1"/>
              <a:t>generali</a:t>
            </a:r>
            <a:endParaRPr lang="it-IT" sz="2000" dirty="0"/>
          </a:p>
        </p:txBody>
      </p:sp>
      <p:grpSp>
        <p:nvGrpSpPr>
          <p:cNvPr id="5" name="Gruppo 4"/>
          <p:cNvGrpSpPr/>
          <p:nvPr/>
        </p:nvGrpSpPr>
        <p:grpSpPr>
          <a:xfrm>
            <a:off x="1524000" y="6357958"/>
            <a:ext cx="9144000" cy="500042"/>
            <a:chOff x="0" y="6357958"/>
            <a:chExt cx="9144000" cy="500042"/>
          </a:xfrm>
        </p:grpSpPr>
        <p:sp>
          <p:nvSpPr>
            <p:cNvPr id="6" name="Rettangolo 5"/>
            <p:cNvSpPr/>
            <p:nvPr/>
          </p:nvSpPr>
          <p:spPr>
            <a:xfrm>
              <a:off x="0" y="6357958"/>
              <a:ext cx="9144000" cy="50004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0" y="6394450"/>
              <a:ext cx="6477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  <a:defRPr/>
              </a:pPr>
              <a:r>
                <a:rPr lang="it-IT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  <a:ea typeface="ＭＳ Ｐゴシック" charset="-128"/>
                </a:rPr>
                <a:t>Filomena Faiella</a:t>
              </a:r>
              <a:endParaRPr lang="it-IT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ＭＳ Ｐゴシック" charset="-128"/>
              </a:endParaRPr>
            </a:p>
          </p:txBody>
        </p:sp>
      </p:grpSp>
      <p:cxnSp>
        <p:nvCxnSpPr>
          <p:cNvPr id="9" name="Connettore 1 8"/>
          <p:cNvCxnSpPr/>
          <p:nvPr/>
        </p:nvCxnSpPr>
        <p:spPr>
          <a:xfrm>
            <a:off x="2452662" y="928670"/>
            <a:ext cx="7286676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2452662" y="416754"/>
            <a:ext cx="61462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Progettare e costruire mappe concettuali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475</Words>
  <Application>Microsoft Office PowerPoint</Application>
  <PresentationFormat>Widescreen</PresentationFormat>
  <Paragraphs>88</Paragraphs>
  <Slides>12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0" baseType="lpstr">
      <vt:lpstr>ＭＳ Ｐゴシック</vt:lpstr>
      <vt:lpstr>Arial</vt:lpstr>
      <vt:lpstr>Bookman Old Style</vt:lpstr>
      <vt:lpstr>Calibri</vt:lpstr>
      <vt:lpstr>Calibri Light</vt:lpstr>
      <vt:lpstr>Garamond</vt:lpstr>
      <vt:lpstr>ヒラギノ角ゴ Pro W3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filomena</dc:creator>
  <cp:lastModifiedBy>filomena</cp:lastModifiedBy>
  <cp:revision>32</cp:revision>
  <dcterms:created xsi:type="dcterms:W3CDTF">2016-10-14T09:44:58Z</dcterms:created>
  <dcterms:modified xsi:type="dcterms:W3CDTF">2016-10-14T12:01:19Z</dcterms:modified>
</cp:coreProperties>
</file>